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7" r:id="rId3"/>
    <p:sldId id="257" r:id="rId4"/>
    <p:sldId id="278" r:id="rId5"/>
    <p:sldId id="275" r:id="rId6"/>
    <p:sldId id="276" r:id="rId7"/>
    <p:sldId id="279" r:id="rId8"/>
    <p:sldId id="291" r:id="rId9"/>
    <p:sldId id="281" r:id="rId10"/>
    <p:sldId id="286" r:id="rId11"/>
    <p:sldId id="293" r:id="rId12"/>
    <p:sldId id="294" r:id="rId13"/>
    <p:sldId id="295" r:id="rId14"/>
    <p:sldId id="296" r:id="rId15"/>
    <p:sldId id="298" r:id="rId16"/>
    <p:sldId id="304" r:id="rId17"/>
    <p:sldId id="307" r:id="rId18"/>
    <p:sldId id="308" r:id="rId19"/>
    <p:sldId id="312" r:id="rId20"/>
    <p:sldId id="386" r:id="rId21"/>
    <p:sldId id="389" r:id="rId22"/>
    <p:sldId id="314" r:id="rId23"/>
    <p:sldId id="316" r:id="rId24"/>
    <p:sldId id="317" r:id="rId25"/>
    <p:sldId id="319" r:id="rId26"/>
    <p:sldId id="321" r:id="rId27"/>
    <p:sldId id="322" r:id="rId28"/>
    <p:sldId id="323" r:id="rId29"/>
    <p:sldId id="324" r:id="rId30"/>
    <p:sldId id="388" r:id="rId31"/>
    <p:sldId id="364" r:id="rId32"/>
    <p:sldId id="365" r:id="rId33"/>
    <p:sldId id="376" r:id="rId34"/>
    <p:sldId id="377" r:id="rId35"/>
    <p:sldId id="379" r:id="rId36"/>
    <p:sldId id="380" r:id="rId37"/>
    <p:sldId id="390" r:id="rId38"/>
    <p:sldId id="391" r:id="rId39"/>
    <p:sldId id="273" r:id="rId40"/>
    <p:sldId id="381" r:id="rId41"/>
    <p:sldId id="382" r:id="rId42"/>
    <p:sldId id="383" r:id="rId43"/>
    <p:sldId id="384" r:id="rId44"/>
    <p:sldId id="38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99D3-E3D9-4003-9FB1-483B9AB971F8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0F07C-7490-467C-8A1E-769188AC2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57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3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默认设计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3914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1.jpe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冷冻电</a:t>
            </a:r>
            <a:r>
              <a:rPr lang="zh-CN" altLang="en-US" dirty="0" smtClean="0"/>
              <a:t>镜三维重构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0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tx2"/>
                </a:solidFill>
                <a:latin typeface="+mj-ea"/>
              </a:rPr>
              <a:t>CTF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的进一步矫正</a:t>
            </a:r>
            <a:endParaRPr lang="zh-CN" altLang="en-US" sz="3600" b="1" dirty="0">
              <a:solidFill>
                <a:schemeClr val="tx2"/>
              </a:solidFill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294869" y="2228987"/>
            <a:ext cx="464820" cy="3325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62457" y="2515134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局域</a:t>
            </a:r>
            <a:r>
              <a:rPr lang="en-US" altLang="zh-CN" dirty="0"/>
              <a:t>CTF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47217" y="504838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颗粒</a:t>
            </a:r>
            <a:r>
              <a:rPr lang="en-US" altLang="zh-CN" dirty="0"/>
              <a:t>CTF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40959" t="7166" r="29712" b="83453"/>
          <a:stretch/>
        </p:blipFill>
        <p:spPr>
          <a:xfrm>
            <a:off x="4237970" y="4386974"/>
            <a:ext cx="4926547" cy="13586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41132" t="71550" r="30681" b="17850"/>
          <a:stretch/>
        </p:blipFill>
        <p:spPr>
          <a:xfrm>
            <a:off x="4276070" y="1972408"/>
            <a:ext cx="4486239" cy="1454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78216" y="6011007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CTF refinement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478216" y="3334680"/>
            <a:ext cx="18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CTF measurement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086997" y="2515134"/>
            <a:ext cx="200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不同区块（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）的欠焦值不同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086997" y="4908548"/>
            <a:ext cx="200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不同颗粒的欠焦值不同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2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为何</a:t>
            </a:r>
            <a:r>
              <a:rPr lang="en-US" altLang="zh-CN" dirty="0" smtClean="0"/>
              <a:t>CTF</a:t>
            </a:r>
            <a:r>
              <a:rPr lang="zh-CN" altLang="en-US" dirty="0" smtClean="0"/>
              <a:t>校正：图像复原的一般模型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为输入图像，对应模型的投影，即理想颗粒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为退化函数，对应</a:t>
                </a:r>
                <a:r>
                  <a:rPr lang="en-US" altLang="zh-CN" dirty="0" smtClean="0"/>
                  <a:t>CTF</a:t>
                </a:r>
                <a:r>
                  <a:rPr lang="zh-CN" altLang="en-US" dirty="0" smtClean="0"/>
                  <a:t>函数的</a:t>
                </a:r>
                <a:r>
                  <a:rPr lang="en-US" altLang="zh-CN" dirty="0" smtClean="0"/>
                  <a:t>IFFT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为噪声函数，主要来源于玻璃态冰带来的背景噪声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为输出图像，对应电镜采集到的图像，即真实颗粒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对应图像上每一个像素点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这里假定噪声与图像相互独立，即可以线性相加。而实际上通常将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糅合在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里面，即：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图像复原的一般模型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对上述公式进行</a:t>
                </a:r>
                <a:r>
                  <a:rPr lang="en-US" altLang="zh-CN" dirty="0" smtClean="0"/>
                  <a:t>FFT</a:t>
                </a:r>
                <a:r>
                  <a:rPr lang="zh-CN" altLang="en-US" dirty="0" smtClean="0"/>
                  <a:t>之后，即：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为模型投影的</a:t>
                </a:r>
                <a:r>
                  <a:rPr lang="en-US" altLang="zh-CN" dirty="0" smtClean="0"/>
                  <a:t>FFT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CTF</a:t>
                </a:r>
                <a:r>
                  <a:rPr lang="zh-CN" altLang="en-US" dirty="0" smtClean="0"/>
                  <a:t>函数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为真实颗粒的</a:t>
                </a:r>
                <a:r>
                  <a:rPr lang="en-US" altLang="zh-CN" dirty="0" smtClean="0"/>
                  <a:t>FFT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对应</a:t>
                </a:r>
                <a:r>
                  <a:rPr lang="en-US" altLang="zh-CN" dirty="0" smtClean="0"/>
                  <a:t>FFT</a:t>
                </a:r>
                <a:r>
                  <a:rPr lang="zh-CN" altLang="en-US" dirty="0" smtClean="0"/>
                  <a:t>图像上每一个像素点，与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/>
                  <a:t>的对应关系是：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𝑐𝑒𝑛𝑡𝑒𝑟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𝑐𝑒𝑛𝑡𝑒𝑟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6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实空间像素点与傅里叶空间频率的关系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734"/>
            <a:ext cx="2924175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71" y="1897784"/>
            <a:ext cx="2886075" cy="29337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3038764" y="1878734"/>
            <a:ext cx="723611" cy="495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6741536" y="1911927"/>
            <a:ext cx="758391" cy="4808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/>
          <p:cNvSpPr/>
          <p:nvPr/>
        </p:nvSpPr>
        <p:spPr>
          <a:xfrm rot="16200000">
            <a:off x="2128260" y="4139765"/>
            <a:ext cx="344055" cy="292417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08726" y="5928216"/>
            <a:ext cx="156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00B0F0"/>
                </a:solidFill>
              </a:rPr>
              <a:t>image_size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7231" y="149767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x,y</a:t>
            </a:r>
            <a:r>
              <a:rPr lang="en-US" altLang="zh-CN" sz="2000" b="1" dirty="0" smtClean="0">
                <a:solidFill>
                  <a:srgbClr val="00B050"/>
                </a:solidFill>
              </a:rPr>
              <a:t>)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8181" y="1473597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u,v</a:t>
            </a:r>
            <a:r>
              <a:rPr lang="en-US" altLang="zh-CN" sz="2000" b="1" dirty="0" smtClean="0">
                <a:solidFill>
                  <a:srgbClr val="00B050"/>
                </a:solidFill>
              </a:rPr>
              <a:t>)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6057468" y="3293106"/>
            <a:ext cx="1407678" cy="1538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2354192" y="3293106"/>
            <a:ext cx="1407678" cy="1538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297827" y="4795345"/>
            <a:ext cx="240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center_x,center_y</a:t>
            </a:r>
            <a:r>
              <a:rPr lang="en-US" altLang="zh-CN" sz="2000" b="1" dirty="0" smtClean="0">
                <a:solidFill>
                  <a:srgbClr val="00B050"/>
                </a:solidFill>
              </a:rPr>
              <a:t>)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25903" y="4801434"/>
            <a:ext cx="240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center_x,center_y</a:t>
            </a:r>
            <a:r>
              <a:rPr lang="en-US" altLang="zh-CN" sz="2000" b="1" dirty="0" smtClean="0">
                <a:solidFill>
                  <a:srgbClr val="00B050"/>
                </a:solidFill>
              </a:rPr>
              <a:t>)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9" name="左大括号 18"/>
          <p:cNvSpPr/>
          <p:nvPr/>
        </p:nvSpPr>
        <p:spPr>
          <a:xfrm rot="16200000">
            <a:off x="5865812" y="4139489"/>
            <a:ext cx="344055" cy="292417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446278" y="5927940"/>
            <a:ext cx="156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00B0F0"/>
                </a:solidFill>
              </a:rPr>
              <a:t>image_size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8702025" y="2188377"/>
                <a:ext cx="3115395" cy="2082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sz="2000" dirty="0" err="1" smtClean="0"/>
                  <a:t>center_x,center_y</a:t>
                </a:r>
                <a:r>
                  <a:rPr lang="zh-CN" altLang="en-US" sz="2000" dirty="0"/>
                  <a:t>一般为</a:t>
                </a:r>
                <a:r>
                  <a:rPr lang="en-US" altLang="zh-CN" sz="2000" dirty="0" err="1"/>
                  <a:t>image_size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一半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025" y="2188377"/>
                <a:ext cx="3115395" cy="2082750"/>
              </a:xfrm>
              <a:prstGeom prst="rect">
                <a:avLst/>
              </a:prstGeom>
              <a:blipFill rotWithShape="1">
                <a:blip r:embed="rId4"/>
                <a:stretch>
                  <a:fillRect l="-20" t="-8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5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CTF </a:t>
            </a:r>
            <a:r>
              <a:rPr lang="zh-CN" altLang="en-US" dirty="0" smtClean="0"/>
              <a:t>函数的问题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理论上，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，即将真实颗粒除以</a:t>
                </a:r>
                <a:r>
                  <a:rPr lang="en-US" altLang="zh-CN" dirty="0" smtClean="0"/>
                  <a:t>CTF</a:t>
                </a:r>
                <a:r>
                  <a:rPr lang="zh-CN" altLang="en-US" dirty="0" smtClean="0"/>
                  <a:t>函数就可以得到理想颗粒再重构即可，然而，</a:t>
                </a:r>
                <a:r>
                  <a:rPr lang="en-US" altLang="zh-CN" dirty="0" smtClean="0"/>
                  <a:t>CTF</a:t>
                </a:r>
                <a:r>
                  <a:rPr lang="zh-CN" altLang="en-US" dirty="0" smtClean="0"/>
                  <a:t>函数有零点，除以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会得到很大的值，也就是傅里叶空间某个频率的信息会极大，</a:t>
                </a:r>
                <a:r>
                  <a:rPr lang="en-US" altLang="zh-CN" dirty="0" smtClean="0"/>
                  <a:t>IFFT</a:t>
                </a:r>
                <a:r>
                  <a:rPr lang="zh-CN" altLang="en-US" dirty="0" smtClean="0"/>
                  <a:t>之后就完全错误了。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7888" r="6735" b="47163"/>
          <a:stretch>
            <a:fillRect/>
          </a:stretch>
        </p:blipFill>
        <p:spPr>
          <a:xfrm>
            <a:off x="838200" y="3805693"/>
            <a:ext cx="7520709" cy="25893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76145" y="3874270"/>
            <a:ext cx="2225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原始的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衰减之后的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906327" y="4001294"/>
            <a:ext cx="969818" cy="1827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922490" y="4867564"/>
            <a:ext cx="953655" cy="8774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1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Wiener Filter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S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lang="en-US" altLang="zh-CN" dirty="0" err="1" smtClean="0"/>
                  <a:t>weiner</a:t>
                </a:r>
                <a:r>
                  <a:rPr lang="en-US" altLang="zh-CN" dirty="0" smtClean="0"/>
                  <a:t> filter</a:t>
                </a:r>
                <a:r>
                  <a:rPr lang="zh-CN" altLang="en-US" dirty="0" smtClean="0"/>
                  <a:t>的噪声函数，这样就避免了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的零点问题。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dirty="0" smtClean="0"/>
                  <a:t>有多种形式。</a:t>
                </a: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 smtClean="0"/>
                  <a:t>当噪声为白噪声，即所有频率振幅都一样，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 smtClean="0"/>
                  <a:t>当噪声为类高斯噪声，即随频率变化振幅呈现高斯衰减，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 smtClean="0"/>
                  <a:t>然而电镜图像中噪声来源于玻璃态的冰，往往表现为随着傅里叶频率的变化而变化，而且往往不简单评估噪声，而是使用信噪比（</a:t>
                </a:r>
                <a:r>
                  <a:rPr lang="en-US" altLang="zh-CN" dirty="0" smtClean="0"/>
                  <a:t>SNR</a:t>
                </a:r>
                <a:r>
                  <a:rPr lang="zh-CN" altLang="en-US" dirty="0" smtClean="0"/>
                  <a:t>）来表示，即</a:t>
                </a:r>
                <a:r>
                  <a:rPr lang="en-US" altLang="zh-CN" dirty="0" smtClean="0"/>
                  <a:t>SSNR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spectral signal noise ratio</a:t>
                </a:r>
                <a:r>
                  <a:rPr lang="zh-CN" altLang="en-US" dirty="0" smtClean="0"/>
                  <a:t>），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SSNR</m:t>
                        </m:r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9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r>
              <a:rPr lang="zh-CN" altLang="en-US" dirty="0"/>
              <a:t>过程</a:t>
            </a:r>
            <a:r>
              <a:rPr lang="zh-CN" altLang="en-US" dirty="0" smtClean="0"/>
              <a:t>中的图像复原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" y="1537988"/>
            <a:ext cx="9190538" cy="61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4715" y="2154116"/>
                <a:ext cx="10512724" cy="3915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、</a:t>
                </a:r>
                <a:r>
                  <a:rPr lang="en-US" altLang="zh-CN" sz="2400" dirty="0" smtClean="0"/>
                  <a:t>estimate noise spectrum</a:t>
                </a:r>
                <a:r>
                  <a:rPr lang="zh-CN" altLang="en-US" sz="2400" dirty="0" smtClean="0"/>
                  <a:t>（将上式中的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去掉），得到：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为输入图像，对应模型的投影</a:t>
                </a:r>
                <a:r>
                  <a:rPr lang="zh-CN" altLang="en-US" sz="2400" dirty="0" smtClean="0"/>
                  <a:t>，也就是电势积分，即</a:t>
                </a:r>
                <a:r>
                  <a:rPr lang="zh-CN" altLang="en-US" sz="2400" dirty="0"/>
                  <a:t>理想颗</a:t>
                </a:r>
                <a:r>
                  <a:rPr lang="zh-CN" altLang="en-US" sz="2400" dirty="0" smtClean="0"/>
                  <a:t>粒；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为退化函数，对应</a:t>
                </a:r>
                <a:r>
                  <a:rPr lang="en-US" altLang="zh-CN" sz="2400" dirty="0"/>
                  <a:t>CTF</a:t>
                </a:r>
                <a:r>
                  <a:rPr lang="zh-CN" altLang="en-US" sz="2400" dirty="0"/>
                  <a:t>函数的</a:t>
                </a:r>
                <a:r>
                  <a:rPr lang="en-US" altLang="zh-CN" sz="2400" dirty="0" smtClean="0"/>
                  <a:t>IFFT</a:t>
                </a:r>
                <a:r>
                  <a:rPr lang="zh-CN" altLang="en-US" sz="2400" dirty="0" smtClean="0"/>
                  <a:t>，也就是上式中的 </a:t>
                </a:r>
                <a:r>
                  <a:rPr lang="en-US" altLang="zh-CN" sz="2400" dirty="0" smtClean="0"/>
                  <a:t>F{sin </a:t>
                </a:r>
                <a:r>
                  <a:rPr lang="el-GR" altLang="zh-CN" sz="2400" dirty="0"/>
                  <a:t>χ(</a:t>
                </a:r>
                <a:r>
                  <a:rPr lang="en-US" altLang="zh-CN" sz="2400" dirty="0"/>
                  <a:t>u, v)P(u, v))} </a:t>
                </a:r>
                <a:r>
                  <a:rPr lang="zh-CN" altLang="en-US" sz="2400" dirty="0" smtClean="0"/>
                  <a:t>；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为输出图像，对应电镜采集到的图像，即真实颗</a:t>
                </a:r>
                <a:r>
                  <a:rPr lang="zh-CN" altLang="en-US" sz="2400" dirty="0" smtClean="0"/>
                  <a:t>粒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、傅里叶变换：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•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US" altLang="zh-CN" sz="2400" dirty="0" smtClean="0"/>
              </a:p>
              <a:p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、</a:t>
                </a:r>
                <a:r>
                  <a:rPr lang="zh-CN" altLang="en-US" sz="2400" dirty="0"/>
                  <a:t>理论上，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，然</a:t>
                </a:r>
                <a:r>
                  <a:rPr lang="zh-CN" altLang="en-US" sz="2400" dirty="0"/>
                  <a:t>而，</a:t>
                </a:r>
                <a:r>
                  <a:rPr lang="en-US" altLang="zh-CN" sz="2400" dirty="0"/>
                  <a:t>CTF</a:t>
                </a:r>
                <a:r>
                  <a:rPr lang="zh-CN" altLang="en-US" sz="2400" dirty="0"/>
                  <a:t>函数有零点，除以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出错，所以需要校正，如</a:t>
                </a:r>
                <a:r>
                  <a:rPr lang="en-US" altLang="zh-CN" sz="2400" dirty="0" smtClean="0"/>
                  <a:t>wiener filter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den>
                    </m:f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随后求取颗粒取向并进行重构。</a:t>
                </a:r>
                <a:endParaRPr lang="zh-CN" altLang="en-US" sz="24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5" y="2154116"/>
                <a:ext cx="10512724" cy="3915944"/>
              </a:xfrm>
              <a:prstGeom prst="rect">
                <a:avLst/>
              </a:prstGeom>
              <a:blipFill rotWithShape="1">
                <a:blip r:embed="rId3"/>
                <a:stretch>
                  <a:fillRect l="-2" t="-5" r="-167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0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36488" r="1831" b="10956"/>
          <a:stretch/>
        </p:blipFill>
        <p:spPr bwMode="auto">
          <a:xfrm>
            <a:off x="3601215" y="4086210"/>
            <a:ext cx="8284570" cy="268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071092" y="1414449"/>
                <a:ext cx="7100470" cy="1011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两幅图，用一个</a:t>
                </a:r>
                <a:r>
                  <a:rPr lang="zh-CN" altLang="en-US" dirty="0" smtClean="0"/>
                  <a:t>数表</a:t>
                </a:r>
                <a:r>
                  <a:rPr lang="zh-CN" altLang="en-US" dirty="0"/>
                  <a:t>示它们有多相似，这个数称为 </a:t>
                </a:r>
                <a:r>
                  <a:rPr lang="en-US" altLang="zh-CN" dirty="0"/>
                  <a:t>cross correlation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𝑐𝑐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dirty="0"/>
                  <a:t>             (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X</a:t>
                </a:r>
                <a:r>
                  <a:rPr lang="en-US" altLang="zh-CN" i="1" dirty="0"/>
                  <a:t>N</a:t>
                </a:r>
                <a:r>
                  <a:rPr lang="zh-CN" altLang="en-US" i="1" dirty="0"/>
                  <a:t>的</a:t>
                </a:r>
                <a:r>
                  <a:rPr lang="en-US" altLang="zh-CN" i="1" dirty="0"/>
                  <a:t>2</a:t>
                </a:r>
                <a:r>
                  <a:rPr lang="zh-CN" altLang="en-US" dirty="0"/>
                  <a:t>维图计算量</a:t>
                </a:r>
                <a:r>
                  <a:rPr lang="zh-CN" altLang="en-US" i="1" dirty="0"/>
                  <a:t>：</a:t>
                </a:r>
                <a:r>
                  <a:rPr lang="en-US" altLang="zh-CN" i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))      </m:t>
                    </m:r>
                  </m:oMath>
                </a14:m>
                <a:endParaRPr lang="en-US" altLang="zh-CN" i="1" dirty="0"/>
              </a:p>
              <a:p>
                <a:r>
                  <a:rPr lang="zh-CN" altLang="en-US" dirty="0"/>
                  <a:t>此时，如果平移其中一图，在计算不同平移参数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时的</a:t>
                </a:r>
                <a:r>
                  <a:rPr lang="en-US" altLang="zh-CN" dirty="0"/>
                  <a:t>cc</a:t>
                </a:r>
                <a:r>
                  <a:rPr lang="zh-CN" altLang="en-US" dirty="0"/>
                  <a:t>，则 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92" y="1414449"/>
                <a:ext cx="7100470" cy="1011944"/>
              </a:xfrm>
              <a:prstGeom prst="rect">
                <a:avLst/>
              </a:prstGeom>
              <a:blipFill>
                <a:blip r:embed="rId3"/>
                <a:stretch>
                  <a:fillRect l="-773" t="-22289" b="-5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461027" y="2426393"/>
                <a:ext cx="428431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𝑐𝑐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27" y="2426393"/>
                <a:ext cx="4284314" cy="70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79275" y="3151953"/>
                <a:ext cx="2494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𝐹</m:t>
                      </m:r>
                      <m:r>
                        <a:rPr lang="en-US" altLang="zh-CN" i="1">
                          <a:latin typeface="Cambria Math"/>
                        </a:rPr>
                        <m:t>[</m:t>
                      </m:r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r>
                        <a:rPr lang="en-US" altLang="zh-CN" i="1">
                          <a:latin typeface="Cambria Math"/>
                        </a:rPr>
                        <m:t>∗</m:t>
                      </m:r>
                      <m:r>
                        <a:rPr lang="en-US" altLang="zh-CN" i="1">
                          <a:latin typeface="Cambria Math"/>
                        </a:rPr>
                        <m:t>𝑔</m:t>
                      </m:r>
                      <m:r>
                        <a:rPr lang="en-US" altLang="zh-CN" i="1">
                          <a:latin typeface="Cambria Math"/>
                        </a:rPr>
                        <m:t>]=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5" y="3151953"/>
                <a:ext cx="249465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411589" y="3151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735" y="3147761"/>
                <a:ext cx="2739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𝑐𝑐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altLang="zh-CN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735" y="3147761"/>
                <a:ext cx="273940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769300" y="2594003"/>
                <a:ext cx="3195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(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X</a:t>
                </a:r>
                <a:r>
                  <a:rPr lang="en-US" altLang="zh-CN" i="1" dirty="0"/>
                  <a:t>N</a:t>
                </a:r>
                <a:r>
                  <a:rPr lang="zh-CN" altLang="en-US" i="1" dirty="0"/>
                  <a:t>的</a:t>
                </a:r>
                <a:r>
                  <a:rPr lang="en-US" altLang="zh-CN" i="1" dirty="0"/>
                  <a:t>2</a:t>
                </a:r>
                <a:r>
                  <a:rPr lang="zh-CN" altLang="en-US" dirty="0"/>
                  <a:t>维图计算量</a:t>
                </a:r>
                <a:r>
                  <a:rPr lang="zh-CN" altLang="en-US" i="1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))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300" y="2594003"/>
                <a:ext cx="3195683" cy="369332"/>
              </a:xfrm>
              <a:prstGeom prst="rect">
                <a:avLst/>
              </a:prstGeom>
              <a:blipFill>
                <a:blip r:embed="rId7"/>
                <a:stretch>
                  <a:fillRect l="-1524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229310" y="3538038"/>
                <a:ext cx="67840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一维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格点傅里叶变换的计算量：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O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一个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X</a:t>
                </a:r>
                <a:r>
                  <a:rPr lang="en-US" altLang="zh-CN" i="1" dirty="0"/>
                  <a:t>N</a:t>
                </a:r>
                <a:r>
                  <a:rPr lang="zh-CN" altLang="en-US" i="1" dirty="0"/>
                  <a:t>的</a:t>
                </a:r>
                <a:r>
                  <a:rPr lang="en-US" altLang="zh-CN" i="1" dirty="0"/>
                  <a:t>2</a:t>
                </a:r>
                <a:r>
                  <a:rPr lang="zh-CN" altLang="en-US" dirty="0"/>
                  <a:t>维图的傅里叶变换需要计算</a:t>
                </a:r>
                <a:r>
                  <a:rPr lang="en-US" altLang="zh-CN" dirty="0"/>
                  <a:t>2N</a:t>
                </a:r>
                <a:r>
                  <a:rPr lang="zh-CN" altLang="en-US" dirty="0"/>
                  <a:t>次：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𝑂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0" y="3538038"/>
                <a:ext cx="6784035" cy="646331"/>
              </a:xfrm>
              <a:prstGeom prst="rect">
                <a:avLst/>
              </a:prstGeom>
              <a:blipFill>
                <a:blip r:embed="rId8"/>
                <a:stretch>
                  <a:fillRect l="-809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2133600" y="1916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tx2"/>
                </a:solidFill>
              </a:rPr>
              <a:t>颗粒挑选</a:t>
            </a:r>
            <a:r>
              <a:rPr lang="en-US" altLang="zh-CN" dirty="0" smtClean="0">
                <a:solidFill>
                  <a:schemeClr val="tx2"/>
                </a:solidFill>
              </a:rPr>
              <a:t>-</a:t>
            </a:r>
            <a:r>
              <a:rPr lang="zh-CN" altLang="en-US" dirty="0" smtClean="0">
                <a:solidFill>
                  <a:schemeClr val="tx2"/>
                </a:solidFill>
              </a:rPr>
              <a:t>基于模板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09" y="1826266"/>
            <a:ext cx="3104221" cy="22741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13" y="4278147"/>
            <a:ext cx="3151117" cy="22993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4384" y="1368062"/>
            <a:ext cx="12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zh-CN" altLang="en-US" dirty="0" smtClean="0"/>
              <a:t>片滤波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5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t="10834"/>
          <a:stretch/>
        </p:blipFill>
        <p:spPr>
          <a:xfrm>
            <a:off x="1828801" y="1143001"/>
            <a:ext cx="8531845" cy="5717611"/>
          </a:xfrm>
          <a:prstGeom prst="rect">
            <a:avLst/>
          </a:prstGeom>
        </p:spPr>
      </p:pic>
      <p:sp>
        <p:nvSpPr>
          <p:cNvPr id="1256" name="From Sjors’s lecture"/>
          <p:cNvSpPr txBox="1"/>
          <p:nvPr/>
        </p:nvSpPr>
        <p:spPr>
          <a:xfrm>
            <a:off x="1598930" y="6490406"/>
            <a:ext cx="223234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639" marR="40639" defTabSz="914400">
              <a:defRPr sz="18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From Sjors’s lecture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3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颗粒挑选</a:t>
            </a:r>
            <a:r>
              <a:rPr lang="en-US" altLang="zh-CN" sz="3600" dirty="0">
                <a:solidFill>
                  <a:schemeClr val="tx2"/>
                </a:solidFill>
                <a:latin typeface="+mj-ea"/>
              </a:rPr>
              <a:t>-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基于模板</a:t>
            </a:r>
          </a:p>
        </p:txBody>
      </p:sp>
    </p:spTree>
    <p:extLst>
      <p:ext uri="{BB962C8B-B14F-4D97-AF65-F5344CB8AC3E}">
        <p14:creationId xmlns:p14="http://schemas.microsoft.com/office/powerpoint/2010/main" val="956799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37" y="1165591"/>
            <a:ext cx="5143500" cy="51817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59137" y="225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/>
                </a:solidFill>
              </a:rPr>
              <a:t>颗粒挑</a:t>
            </a:r>
            <a:r>
              <a:rPr lang="zh-CN" altLang="en-US" sz="3600" dirty="0" smtClean="0">
                <a:solidFill>
                  <a:schemeClr val="tx2"/>
                </a:solidFill>
              </a:rPr>
              <a:t>选</a:t>
            </a:r>
            <a:r>
              <a:rPr lang="en-US" altLang="zh-CN" sz="3600" dirty="0" smtClean="0">
                <a:solidFill>
                  <a:schemeClr val="tx2"/>
                </a:solidFill>
              </a:rPr>
              <a:t>-</a:t>
            </a:r>
            <a:r>
              <a:rPr lang="zh-CN" altLang="en-US" sz="3600" dirty="0" smtClean="0">
                <a:solidFill>
                  <a:schemeClr val="tx2"/>
                </a:solidFill>
              </a:rPr>
              <a:t>基于深度学习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01"/>
          <a:stretch/>
        </p:blipFill>
        <p:spPr bwMode="auto">
          <a:xfrm>
            <a:off x="6699466" y="881110"/>
            <a:ext cx="4501933" cy="287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3"/>
          <a:stretch/>
        </p:blipFill>
        <p:spPr bwMode="auto">
          <a:xfrm>
            <a:off x="6699466" y="3876417"/>
            <a:ext cx="4139983" cy="287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4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电镜</a:t>
            </a:r>
            <a:r>
              <a:rPr lang="zh-CN" altLang="en-US" dirty="0" smtClean="0"/>
              <a:t>成像原理与电镜数据处理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03950" y="2011002"/>
            <a:ext cx="12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三维物体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767477" y="3718386"/>
            <a:ext cx="21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加噪；卷积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767477" y="2380334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912440" y="4268882"/>
            <a:ext cx="188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</a:t>
            </a:r>
            <a:r>
              <a:rPr lang="zh-CN" altLang="en-US" dirty="0" smtClean="0"/>
              <a:t>实的二维</a:t>
            </a:r>
            <a:r>
              <a:rPr lang="zh-CN" altLang="en-US" dirty="0"/>
              <a:t>颗粒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756844" y="3559844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98140" y="3143462"/>
            <a:ext cx="241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维投影（势能函数）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628878" y="2011002"/>
            <a:ext cx="12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三维物体</a:t>
            </a: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8192405" y="3718386"/>
            <a:ext cx="363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去噪；反卷积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函数；图像复原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8192405" y="2380334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337368" y="4268882"/>
            <a:ext cx="188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</a:t>
            </a:r>
            <a:r>
              <a:rPr lang="zh-CN" altLang="en-US" dirty="0" smtClean="0"/>
              <a:t>实的二维</a:t>
            </a:r>
            <a:r>
              <a:rPr lang="zh-CN" altLang="en-US" dirty="0"/>
              <a:t>颗粒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8181772" y="3559844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23068" y="3143462"/>
            <a:ext cx="241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维投影（势能函数）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213671" y="2582841"/>
            <a:ext cx="123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取向求取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436256" y="5021066"/>
            <a:ext cx="4238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颗粒均一的情况下，重构分辨率取决于：</a:t>
            </a:r>
            <a:r>
              <a:rPr lang="zh-CN" altLang="en-US" dirty="0" smtClean="0">
                <a:solidFill>
                  <a:srgbClr val="FF0000"/>
                </a:solidFill>
              </a:rPr>
              <a:t>噪声评估与去噪效果</a:t>
            </a:r>
            <a:r>
              <a:rPr lang="zh-CN" altLang="en-US" dirty="0" smtClean="0"/>
              <a:t>；</a:t>
            </a:r>
            <a:r>
              <a:rPr lang="en-US" altLang="zh-CN" dirty="0" smtClean="0">
                <a:solidFill>
                  <a:srgbClr val="FF0000"/>
                </a:solidFill>
              </a:rPr>
              <a:t>CTF</a:t>
            </a:r>
            <a:r>
              <a:rPr lang="zh-CN" altLang="en-US" dirty="0" smtClean="0">
                <a:solidFill>
                  <a:srgbClr val="FF0000"/>
                </a:solidFill>
              </a:rPr>
              <a:t>函数的精度</a:t>
            </a:r>
            <a:r>
              <a:rPr lang="zh-CN" altLang="en-US" dirty="0" smtClean="0"/>
              <a:t>；</a:t>
            </a:r>
            <a:r>
              <a:rPr lang="zh-CN" altLang="en-US" dirty="0" smtClean="0">
                <a:solidFill>
                  <a:srgbClr val="FF0000"/>
                </a:solidFill>
              </a:rPr>
              <a:t>颗粒取向求取的精度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33112" y="5021066"/>
            <a:ext cx="423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样品分散，冰厚合适的情况下，成像效果取决于：</a:t>
            </a:r>
            <a:r>
              <a:rPr lang="zh-CN" altLang="en-US" dirty="0" smtClean="0">
                <a:solidFill>
                  <a:srgbClr val="FF0000"/>
                </a:solidFill>
              </a:rPr>
              <a:t>电镜硬件质量与调机效果</a:t>
            </a:r>
            <a:r>
              <a:rPr lang="zh-CN" altLang="en-US" dirty="0" smtClean="0"/>
              <a:t>；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函数中</a:t>
            </a:r>
            <a:r>
              <a:rPr lang="zh-CN" altLang="en-US" dirty="0" smtClean="0">
                <a:solidFill>
                  <a:srgbClr val="FF0000"/>
                </a:solidFill>
              </a:rPr>
              <a:t>欠焦量</a:t>
            </a:r>
            <a:r>
              <a:rPr lang="zh-CN" altLang="en-US" dirty="0" smtClean="0"/>
              <a:t>的设置；相位板等硬件能</a:t>
            </a:r>
            <a:r>
              <a:rPr lang="zh-CN" altLang="en-US" dirty="0" smtClean="0">
                <a:solidFill>
                  <a:srgbClr val="FF0000"/>
                </a:solidFill>
              </a:rPr>
              <a:t>额外引入相位改变</a:t>
            </a:r>
            <a:r>
              <a:rPr lang="zh-CN" altLang="en-US" dirty="0" smtClean="0"/>
              <a:t>从而提高衬度。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0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分类及重构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颗粒对中及分类</a:t>
            </a:r>
            <a:endParaRPr lang="en-US" altLang="zh-CN" dirty="0" smtClean="0"/>
          </a:p>
          <a:p>
            <a:r>
              <a:rPr lang="zh-CN" altLang="en-US" dirty="0" smtClean="0"/>
              <a:t>三维重构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21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颗粒对中及分类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47" y="1931076"/>
            <a:ext cx="6582508" cy="3023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247" y="5281942"/>
            <a:ext cx="3197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颗</a:t>
            </a:r>
            <a:r>
              <a:rPr lang="zh-CN" altLang="en-US" dirty="0" smtClean="0"/>
              <a:t>粒不在中央；有较多垃圾颗粒（冰渣，碳膜，聚集等）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305300" y="5306084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颗粒居中；分类结果清晰</a:t>
            </a:r>
            <a:endParaRPr lang="zh-CN" altLang="en-US" dirty="0"/>
          </a:p>
        </p:txBody>
      </p:sp>
      <p:sp>
        <p:nvSpPr>
          <p:cNvPr id="7" name="Aim…"/>
          <p:cNvSpPr txBox="1">
            <a:spLocks/>
          </p:cNvSpPr>
          <p:nvPr/>
        </p:nvSpPr>
        <p:spPr>
          <a:xfrm>
            <a:off x="6910755" y="1115830"/>
            <a:ext cx="4957685" cy="5657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761" lvl="1" indent="-410718" defTabSz="704087">
              <a:buFontTx/>
              <a:buChar char="•"/>
              <a:defRPr sz="2156">
                <a:latin typeface="Arial"/>
                <a:ea typeface="Arial"/>
                <a:cs typeface="Arial"/>
                <a:sym typeface="Arial"/>
              </a:defRPr>
            </a:pPr>
            <a:r>
              <a:rPr lang="en-US" sz="2156" dirty="0" smtClean="0">
                <a:latin typeface="Arial"/>
                <a:ea typeface="Arial"/>
                <a:cs typeface="Arial"/>
                <a:sym typeface="Arial"/>
              </a:rPr>
              <a:t>Aim</a:t>
            </a:r>
          </a:p>
          <a:p>
            <a:pPr marL="940739" lvl="2" indent="-205359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latin typeface="Arial"/>
                <a:ea typeface="Arial"/>
                <a:cs typeface="Arial"/>
                <a:sym typeface="Arial"/>
              </a:rPr>
              <a:t>Clean the particle dataset</a:t>
            </a:r>
          </a:p>
          <a:p>
            <a:pPr marL="940739" lvl="2" indent="-205359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latin typeface="Arial"/>
                <a:ea typeface="Arial"/>
                <a:cs typeface="Arial"/>
                <a:sym typeface="Arial"/>
              </a:rPr>
              <a:t>Increase SNR to general averaged images</a:t>
            </a:r>
          </a:p>
          <a:p>
            <a:pPr marL="940739" lvl="2" indent="-205359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latin typeface="Arial"/>
                <a:ea typeface="Arial"/>
                <a:cs typeface="Arial"/>
                <a:sym typeface="Arial"/>
              </a:rPr>
              <a:t>Classification to purify particles Insilco </a:t>
            </a:r>
          </a:p>
          <a:p>
            <a:pPr marL="762761" lvl="1" indent="-410718" defTabSz="704087">
              <a:buFontTx/>
              <a:buChar char="•"/>
              <a:defRPr sz="2156">
                <a:latin typeface="Arial"/>
                <a:ea typeface="Arial"/>
                <a:cs typeface="Arial"/>
                <a:sym typeface="Arial"/>
              </a:defRPr>
            </a:pPr>
            <a:r>
              <a:rPr lang="en-US" sz="2156" dirty="0" smtClean="0">
                <a:latin typeface="Arial"/>
                <a:ea typeface="Arial"/>
                <a:cs typeface="Arial"/>
                <a:sym typeface="Arial"/>
              </a:rPr>
              <a:t>Algorithm</a:t>
            </a:r>
          </a:p>
          <a:p>
            <a:pPr marL="918737" lvl="2" indent="-183356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latin typeface="Arial"/>
                <a:ea typeface="Arial"/>
                <a:cs typeface="Arial"/>
                <a:sym typeface="Arial"/>
              </a:rPr>
              <a:t>Reference based/supervised classification</a:t>
            </a:r>
          </a:p>
          <a:p>
            <a:pPr marL="918737" lvl="2" indent="-183356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latin typeface="Arial"/>
                <a:ea typeface="Arial"/>
                <a:cs typeface="Arial"/>
                <a:sym typeface="Arial"/>
              </a:rPr>
              <a:t>Reference  free  classification</a:t>
            </a:r>
          </a:p>
          <a:p>
            <a:pPr marL="1349501" lvl="3" indent="-293369" defTabSz="704087">
              <a:spcBef>
                <a:spcPts val="300"/>
              </a:spcBef>
              <a:buFontTx/>
              <a:buChar char="➢"/>
              <a:defRPr sz="1540">
                <a:latin typeface="Arial"/>
                <a:ea typeface="Arial"/>
                <a:cs typeface="Arial"/>
                <a:sym typeface="Arial"/>
              </a:defRPr>
            </a:pPr>
            <a:r>
              <a:rPr lang="en-US" sz="1540" dirty="0" smtClean="0">
                <a:latin typeface="Arial"/>
                <a:ea typeface="Arial"/>
                <a:cs typeface="Arial"/>
                <a:sym typeface="Arial"/>
              </a:rPr>
              <a:t>MSA (Multi Statistics Analysis) : PCA (Principal Component Analysis), CA (Correspondence Analysis)</a:t>
            </a:r>
          </a:p>
          <a:p>
            <a:pPr marL="1349501" lvl="3" indent="-293369" defTabSz="704087">
              <a:spcBef>
                <a:spcPts val="300"/>
              </a:spcBef>
              <a:buFontTx/>
              <a:buChar char="➢"/>
              <a:defRPr sz="1540">
                <a:latin typeface="Arial"/>
                <a:ea typeface="Arial"/>
                <a:cs typeface="Arial"/>
                <a:sym typeface="Arial"/>
              </a:defRPr>
            </a:pPr>
            <a:r>
              <a:rPr lang="en-US" sz="1540" dirty="0" smtClean="0">
                <a:latin typeface="Arial"/>
                <a:ea typeface="Arial"/>
                <a:cs typeface="Arial"/>
                <a:sym typeface="Arial"/>
              </a:rPr>
              <a:t>K-means</a:t>
            </a:r>
          </a:p>
          <a:p>
            <a:pPr marL="1349501" lvl="3" indent="-293369" defTabSz="704087">
              <a:spcBef>
                <a:spcPts val="300"/>
              </a:spcBef>
              <a:buFontTx/>
              <a:buChar char="➢"/>
              <a:defRPr sz="1540">
                <a:latin typeface="Arial"/>
                <a:ea typeface="Arial"/>
                <a:cs typeface="Arial"/>
                <a:sym typeface="Arial"/>
              </a:defRPr>
            </a:pPr>
            <a:r>
              <a:rPr lang="en-US" sz="1540" dirty="0" smtClean="0">
                <a:latin typeface="Arial"/>
                <a:ea typeface="Arial"/>
                <a:cs typeface="Arial"/>
                <a:sym typeface="Arial"/>
              </a:rPr>
              <a:t>HAC (Hierarchical Ascendant Classification) </a:t>
            </a:r>
          </a:p>
          <a:p>
            <a:pPr marL="918737" lvl="2" indent="-183356" defTabSz="704087">
              <a:buFontTx/>
              <a:buChar char="•"/>
              <a:defRPr sz="1925">
                <a:latin typeface="Arial"/>
                <a:ea typeface="Arial"/>
                <a:cs typeface="Arial"/>
                <a:sym typeface="Arial"/>
              </a:defRPr>
            </a:pPr>
            <a:r>
              <a:rPr lang="en-US" sz="1925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Maximum likelihood and Bayesian method</a:t>
            </a:r>
            <a:endParaRPr lang="en-US" sz="1925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87966" y="62452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26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2706" t="3017" r="49664" b="3017"/>
          <a:stretch>
            <a:fillRect/>
          </a:stretch>
        </p:blipFill>
        <p:spPr>
          <a:xfrm>
            <a:off x="1810305" y="1169312"/>
            <a:ext cx="3562788" cy="5027252"/>
          </a:xfrm>
          <a:prstGeom prst="rect">
            <a:avLst/>
          </a:prstGeom>
        </p:spPr>
      </p:pic>
      <p:pic>
        <p:nvPicPr>
          <p:cNvPr id="126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2940" y="1420945"/>
            <a:ext cx="4771886" cy="4198990"/>
          </a:xfrm>
          <a:prstGeom prst="rect">
            <a:avLst/>
          </a:prstGeom>
        </p:spPr>
      </p:pic>
      <p:sp>
        <p:nvSpPr>
          <p:cNvPr id="1270" name="2D Image Rotational Alignment"/>
          <p:cNvSpPr txBox="1">
            <a:spLocks noGrp="1"/>
          </p:cNvSpPr>
          <p:nvPr>
            <p:ph type="title"/>
          </p:nvPr>
        </p:nvSpPr>
        <p:spPr>
          <a:xfrm>
            <a:off x="1981200" y="213410"/>
            <a:ext cx="8229600" cy="792968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dirty="0" smtClean="0"/>
              <a:t>2D Image Rotational Alignment  </a:t>
            </a:r>
            <a:endParaRPr dirty="0"/>
          </a:p>
        </p:txBody>
      </p:sp>
      <p:sp>
        <p:nvSpPr>
          <p:cNvPr id="1271" name="Three-Dimensional Electron Microscopy of Macromolecular Assemblies: Visualization of Biological Molecules in Their Native State. Oxford University"/>
          <p:cNvSpPr txBox="1"/>
          <p:nvPr/>
        </p:nvSpPr>
        <p:spPr>
          <a:xfrm>
            <a:off x="1868896" y="6522432"/>
            <a:ext cx="8602798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639" marR="40639" defTabSz="914400"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Three-Dimensional Electron Microscopy of Macromolecular Assemblies: Visualization of Biological Molecules in Their Native State. Oxford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219469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3965" t="10528" r="9422" b="7738"/>
          <a:stretch>
            <a:fillRect/>
          </a:stretch>
        </p:blipFill>
        <p:spPr>
          <a:xfrm>
            <a:off x="3159999" y="1836698"/>
            <a:ext cx="6020483" cy="4671341"/>
          </a:xfrm>
          <a:prstGeom prst="rect">
            <a:avLst/>
          </a:prstGeom>
        </p:spPr>
      </p:pic>
      <p:sp>
        <p:nvSpPr>
          <p:cNvPr id="1283" name="2D Image Translational Alignment  - CCF"/>
          <p:cNvSpPr txBox="1">
            <a:spLocks noGrp="1"/>
          </p:cNvSpPr>
          <p:nvPr>
            <p:ph type="title"/>
          </p:nvPr>
        </p:nvSpPr>
        <p:spPr>
          <a:xfrm>
            <a:off x="1889761" y="469717"/>
            <a:ext cx="8378191" cy="80793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rPr dirty="0"/>
              <a:t>2D Image Translational Alignment  - CCF</a:t>
            </a:r>
          </a:p>
        </p:txBody>
      </p:sp>
      <p:sp>
        <p:nvSpPr>
          <p:cNvPr id="1284" name="CCF - Cross Correlation Function"/>
          <p:cNvSpPr txBox="1"/>
          <p:nvPr/>
        </p:nvSpPr>
        <p:spPr>
          <a:xfrm>
            <a:off x="3315657" y="1321775"/>
            <a:ext cx="5526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639" marR="40639" algn="ctr" defTabSz="914400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CCF - Cross Correlation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238255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5881" y="1053903"/>
            <a:ext cx="4128354" cy="5579652"/>
          </a:xfrm>
          <a:prstGeom prst="rect">
            <a:avLst/>
          </a:prstGeom>
        </p:spPr>
      </p:pic>
      <p:pic>
        <p:nvPicPr>
          <p:cNvPr id="13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1116" y="1147443"/>
            <a:ext cx="3604679" cy="2874617"/>
          </a:xfrm>
          <a:prstGeom prst="rect">
            <a:avLst/>
          </a:prstGeom>
        </p:spPr>
      </p:pic>
      <p:pic>
        <p:nvPicPr>
          <p:cNvPr id="130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1428" r="21428" b="41802"/>
          <a:stretch>
            <a:fillRect/>
          </a:stretch>
        </p:blipFill>
        <p:spPr>
          <a:xfrm>
            <a:off x="6542286" y="4009301"/>
            <a:ext cx="3462281" cy="2524026"/>
          </a:xfrm>
          <a:prstGeom prst="rect">
            <a:avLst/>
          </a:prstGeom>
        </p:spPr>
      </p:pic>
      <p:sp>
        <p:nvSpPr>
          <p:cNvPr id="1305" name="Three-Dimensional Electron Microscopy of Macromolecular Assemblies: Visualization of Biological Molecules in Their Native State. Oxford University"/>
          <p:cNvSpPr txBox="1"/>
          <p:nvPr/>
        </p:nvSpPr>
        <p:spPr>
          <a:xfrm>
            <a:off x="1868896" y="6522432"/>
            <a:ext cx="8602798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639" marR="40639" defTabSz="914400"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Three-Dimensional Electron Microscopy of Macromolecular Assemblies: Visualization of Biological Molecules in Their Native State. Oxford University</a:t>
            </a:r>
          </a:p>
        </p:txBody>
      </p:sp>
      <p:sp>
        <p:nvSpPr>
          <p:cNvPr id="1306" name="Multivariate Data Analysis - Eigenimages"/>
          <p:cNvSpPr txBox="1">
            <a:spLocks noGrp="1"/>
          </p:cNvSpPr>
          <p:nvPr>
            <p:ph type="title"/>
          </p:nvPr>
        </p:nvSpPr>
        <p:spPr>
          <a:xfrm>
            <a:off x="1981200" y="514248"/>
            <a:ext cx="8378191" cy="807930"/>
          </a:xfrm>
          <a:prstGeom prst="rect">
            <a:avLst/>
          </a:prstGeom>
        </p:spPr>
        <p:txBody>
          <a:bodyPr vert="horz" lIns="50800" tIns="50800" rIns="50800" bIns="50800" rtlCol="0" anchor="ctr">
            <a:normAutofit/>
          </a:bodyPr>
          <a:lstStyle>
            <a:lvl1pPr marL="40639" marR="40639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Multivariate Data Analysis - </a:t>
            </a:r>
            <a:r>
              <a:rPr dirty="0" err="1"/>
              <a:t>Eigenimages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37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/>
                </a:solidFill>
              </a:rPr>
              <a:t>二维图像分析与分</a:t>
            </a:r>
            <a:r>
              <a:rPr lang="zh-CN" altLang="en-US" sz="3600" dirty="0" smtClean="0">
                <a:solidFill>
                  <a:schemeClr val="tx2"/>
                </a:solidFill>
              </a:rPr>
              <a:t>类：</a:t>
            </a:r>
            <a:r>
              <a:rPr lang="en-US" altLang="zh-CN" sz="3600" dirty="0" smtClean="0">
                <a:solidFill>
                  <a:schemeClr val="tx2"/>
                </a:solidFill>
              </a:rPr>
              <a:t>k-means</a:t>
            </a:r>
            <a:r>
              <a:rPr lang="zh-CN" altLang="en-US" sz="3600" dirty="0">
                <a:solidFill>
                  <a:schemeClr val="tx2"/>
                </a:solidFill>
              </a:rPr>
              <a:t> </a:t>
            </a:r>
            <a:r>
              <a:rPr lang="zh-CN" altLang="en-US" sz="3600" dirty="0" smtClean="0">
                <a:solidFill>
                  <a:schemeClr val="tx2"/>
                </a:solidFill>
              </a:rPr>
              <a:t>与 </a:t>
            </a:r>
            <a:r>
              <a:rPr lang="en-US" altLang="zh-CN" sz="3600" dirty="0" smtClean="0">
                <a:solidFill>
                  <a:schemeClr val="tx2"/>
                </a:solidFill>
              </a:rPr>
              <a:t>HAC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7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7" y="1613052"/>
            <a:ext cx="4149424" cy="20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9" descr="K-Means 算法概要"/>
          <p:cNvSpPr>
            <a:spLocks noChangeAspect="1" noChangeArrowheads="1"/>
          </p:cNvSpPr>
          <p:nvPr/>
        </p:nvSpPr>
        <p:spPr bwMode="auto">
          <a:xfrm>
            <a:off x="1679575" y="-1690688"/>
            <a:ext cx="48006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82" y="3730778"/>
            <a:ext cx="3581400" cy="262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69" y="1709619"/>
            <a:ext cx="3883025" cy="39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6716414" y="5742108"/>
            <a:ext cx="4051136" cy="848502"/>
            <a:chOff x="168698" y="2819400"/>
            <a:chExt cx="4051136" cy="848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4"/>
                <p:cNvSpPr txBox="1"/>
                <p:nvPr/>
              </p:nvSpPr>
              <p:spPr>
                <a:xfrm>
                  <a:off x="168698" y="2819400"/>
                  <a:ext cx="3960380" cy="848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𝑝𝑞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𝑞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𝑚𝑎𝑥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i="1">
                                                <a:latin typeface="Cambria Math"/>
                                                <a:ea typeface="Cambria Math"/>
                                              </a:rPr>
                                              <m:t>Ψ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/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i="1">
                                                <a:latin typeface="Cambria Math"/>
                                                <a:ea typeface="Cambria Math"/>
                                              </a:rPr>
                                              <m:t>Ψ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/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𝑞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98" y="2819400"/>
                  <a:ext cx="3960380" cy="8485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5"/>
            <p:cNvSpPr txBox="1"/>
            <p:nvPr/>
          </p:nvSpPr>
          <p:spPr>
            <a:xfrm>
              <a:off x="3943796" y="297179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3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736" y="2266704"/>
            <a:ext cx="8027217" cy="4446955"/>
          </a:xfrm>
          <a:prstGeom prst="rect">
            <a:avLst/>
          </a:prstGeom>
        </p:spPr>
      </p:pic>
      <p:sp>
        <p:nvSpPr>
          <p:cNvPr id="1328" name="Maximum Likelihood Method"/>
          <p:cNvSpPr txBox="1">
            <a:spLocks noGrp="1"/>
          </p:cNvSpPr>
          <p:nvPr>
            <p:ph type="title"/>
          </p:nvPr>
        </p:nvSpPr>
        <p:spPr>
          <a:xfrm>
            <a:off x="1981200" y="209722"/>
            <a:ext cx="8378191" cy="652132"/>
          </a:xfrm>
          <a:prstGeom prst="rect">
            <a:avLst/>
          </a:prstGeom>
        </p:spPr>
        <p:txBody>
          <a:bodyPr vert="horz" lIns="50800" tIns="50800" rIns="50800" bIns="50800" rtlCol="0" anchor="ctr">
            <a:normAutofit/>
          </a:bodyPr>
          <a:lstStyle>
            <a:lvl1pPr marL="40639" marR="40639">
              <a:defRPr sz="3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sz="2000" dirty="0">
                <a:latin typeface="+mj-ea"/>
                <a:ea typeface="+mj-ea"/>
              </a:rPr>
              <a:t>Maximum Likelihood Method</a:t>
            </a:r>
          </a:p>
        </p:txBody>
      </p:sp>
      <p:sp>
        <p:nvSpPr>
          <p:cNvPr id="1329" name="Methods Enzymol 482, 263-294."/>
          <p:cNvSpPr txBox="1"/>
          <p:nvPr/>
        </p:nvSpPr>
        <p:spPr>
          <a:xfrm>
            <a:off x="8171792" y="6419286"/>
            <a:ext cx="318350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Methods Enzymol</a:t>
            </a:r>
            <a:r>
              <a:rPr i="1"/>
              <a:t> 482</a:t>
            </a:r>
            <a:r>
              <a:t>, 263-294.</a:t>
            </a:r>
          </a:p>
        </p:txBody>
      </p:sp>
      <p:pic>
        <p:nvPicPr>
          <p:cNvPr id="13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7959" y="861854"/>
            <a:ext cx="5544671" cy="16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88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297" t="11771" r="1297"/>
          <a:stretch>
            <a:fillRect/>
          </a:stretch>
        </p:blipFill>
        <p:spPr>
          <a:xfrm>
            <a:off x="1642665" y="809493"/>
            <a:ext cx="8906670" cy="6045625"/>
          </a:xfrm>
          <a:prstGeom prst="rect">
            <a:avLst/>
          </a:prstGeom>
        </p:spPr>
      </p:pic>
      <p:sp>
        <p:nvSpPr>
          <p:cNvPr id="1333" name="From Sjors’s lecture"/>
          <p:cNvSpPr txBox="1"/>
          <p:nvPr/>
        </p:nvSpPr>
        <p:spPr>
          <a:xfrm>
            <a:off x="1598930" y="6490406"/>
            <a:ext cx="223234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639" marR="40639" defTabSz="914400">
              <a:defRPr sz="18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From Sjors’s lecture</a:t>
            </a:r>
          </a:p>
        </p:txBody>
      </p:sp>
      <p:sp>
        <p:nvSpPr>
          <p:cNvPr id="1334" name="Maximum Likelihood Method"/>
          <p:cNvSpPr txBox="1">
            <a:spLocks noGrp="1"/>
          </p:cNvSpPr>
          <p:nvPr>
            <p:ph type="title"/>
          </p:nvPr>
        </p:nvSpPr>
        <p:spPr>
          <a:xfrm>
            <a:off x="1981201" y="92074"/>
            <a:ext cx="8378191" cy="652132"/>
          </a:xfrm>
          <a:prstGeom prst="rect">
            <a:avLst/>
          </a:prstGeom>
        </p:spPr>
        <p:txBody>
          <a:bodyPr vert="horz" lIns="50800" tIns="50800" rIns="50800" bIns="50800" rtlCol="0" anchor="ctr">
            <a:normAutofit/>
          </a:bodyPr>
          <a:lstStyle>
            <a:lvl1pPr marL="40639" marR="40639">
              <a:defRPr sz="3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Maximum Likelihood Method</a:t>
            </a:r>
          </a:p>
        </p:txBody>
      </p:sp>
    </p:spTree>
    <p:extLst>
      <p:ext uri="{BB962C8B-B14F-4D97-AF65-F5344CB8AC3E}">
        <p14:creationId xmlns:p14="http://schemas.microsoft.com/office/powerpoint/2010/main" val="880219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t="22847" r="1633"/>
          <a:stretch>
            <a:fillRect/>
          </a:stretch>
        </p:blipFill>
        <p:spPr>
          <a:xfrm>
            <a:off x="2233890" y="2087741"/>
            <a:ext cx="7598055" cy="4607701"/>
          </a:xfrm>
          <a:prstGeom prst="rect">
            <a:avLst/>
          </a:prstGeom>
        </p:spPr>
      </p:pic>
      <p:sp>
        <p:nvSpPr>
          <p:cNvPr id="1337" name="Journal of molecular biology 348, 139-149."/>
          <p:cNvSpPr txBox="1"/>
          <p:nvPr/>
        </p:nvSpPr>
        <p:spPr>
          <a:xfrm>
            <a:off x="7433244" y="6546730"/>
            <a:ext cx="277159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1200" dirty="0"/>
              <a:t>Journal of molecular biology</a:t>
            </a:r>
            <a:r>
              <a:rPr sz="1200" i="1" dirty="0"/>
              <a:t> 348</a:t>
            </a:r>
            <a:r>
              <a:rPr sz="1200" dirty="0"/>
              <a:t>, 139-149.</a:t>
            </a:r>
          </a:p>
        </p:txBody>
      </p:sp>
      <p:pic>
        <p:nvPicPr>
          <p:cNvPr id="133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8627" y="937727"/>
            <a:ext cx="5828698" cy="1181904"/>
          </a:xfrm>
          <a:prstGeom prst="rect">
            <a:avLst/>
          </a:prstGeom>
        </p:spPr>
      </p:pic>
      <p:sp>
        <p:nvSpPr>
          <p:cNvPr id="1339" name="Maximum Likelihood Method"/>
          <p:cNvSpPr txBox="1">
            <a:spLocks noGrp="1"/>
          </p:cNvSpPr>
          <p:nvPr>
            <p:ph type="title"/>
          </p:nvPr>
        </p:nvSpPr>
        <p:spPr>
          <a:xfrm>
            <a:off x="1981201" y="92074"/>
            <a:ext cx="8378191" cy="652132"/>
          </a:xfrm>
          <a:prstGeom prst="rect">
            <a:avLst/>
          </a:prstGeom>
        </p:spPr>
        <p:txBody>
          <a:bodyPr vert="horz" lIns="50800" tIns="50800" rIns="50800" bIns="50800" rtlCol="0" anchor="ctr">
            <a:normAutofit/>
          </a:bodyPr>
          <a:lstStyle>
            <a:lvl1pPr marL="40639" marR="40639">
              <a:defRPr sz="3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Maximum </a:t>
            </a:r>
            <a:r>
              <a:rPr sz="2000" dirty="0" smtClean="0"/>
              <a:t>Likelihood </a:t>
            </a:r>
            <a:r>
              <a:rPr sz="20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441824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908050"/>
            <a:ext cx="8774113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1847851" y="188913"/>
            <a:ext cx="6442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/>
              <a:t>三维重构原理：中心截面定律 </a:t>
            </a:r>
          </a:p>
        </p:txBody>
      </p:sp>
      <p:sp>
        <p:nvSpPr>
          <p:cNvPr id="6148" name="Line 3"/>
          <p:cNvSpPr>
            <a:spLocks noChangeShapeType="1"/>
          </p:cNvSpPr>
          <p:nvPr/>
        </p:nvSpPr>
        <p:spPr bwMode="auto">
          <a:xfrm>
            <a:off x="1809750" y="908050"/>
            <a:ext cx="861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冷冻电镜三维重</a:t>
            </a:r>
            <a:r>
              <a:rPr lang="zh-CN" altLang="en-US" dirty="0" smtClean="0"/>
              <a:t>构的基本流程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8092"/>
            <a:ext cx="10515600" cy="376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09392" y="587814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  <a:r>
              <a:rPr lang="zh-CN" altLang="en-US" dirty="0" smtClean="0"/>
              <a:t>据预处理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99684" y="587814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分类及重构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480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9" y="1759807"/>
            <a:ext cx="4951289" cy="311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37" y="1558974"/>
            <a:ext cx="5123473" cy="331927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874228" y="742829"/>
            <a:ext cx="6442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/>
              <a:t>三维重构原理：中心截面定律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8362" y="5143500"/>
            <a:ext cx="1004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</a:t>
            </a:r>
            <a:r>
              <a:rPr lang="zh-CN" altLang="en-US" dirty="0" smtClean="0"/>
              <a:t>此，三维重构基本流程分为</a:t>
            </a:r>
            <a:r>
              <a:rPr lang="zh-CN" altLang="en-US" dirty="0" smtClean="0">
                <a:solidFill>
                  <a:srgbClr val="FF0000"/>
                </a:solidFill>
              </a:rPr>
              <a:t>取向求取</a:t>
            </a:r>
            <a:r>
              <a:rPr lang="zh-CN" altLang="en-US" dirty="0" smtClean="0"/>
              <a:t>及</a:t>
            </a:r>
            <a:r>
              <a:rPr lang="zh-CN" altLang="en-US" dirty="0" smtClean="0">
                <a:solidFill>
                  <a:srgbClr val="FF0000"/>
                </a:solidFill>
              </a:rPr>
              <a:t>三维重构</a:t>
            </a:r>
            <a:r>
              <a:rPr lang="zh-CN" altLang="en-US" dirty="0" smtClean="0"/>
              <a:t>两个步骤。而取向及三维重构结果相互依赖，三维重构问题抽象为双变量的优化问题。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767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成组"/>
          <p:cNvGrpSpPr/>
          <p:nvPr/>
        </p:nvGrpSpPr>
        <p:grpSpPr>
          <a:xfrm>
            <a:off x="2667404" y="1240376"/>
            <a:ext cx="5492751" cy="1072198"/>
            <a:chOff x="0" y="0"/>
            <a:chExt cx="5492750" cy="1072196"/>
          </a:xfrm>
        </p:grpSpPr>
        <p:sp>
          <p:nvSpPr>
            <p:cNvPr id="1406" name="矩形"/>
            <p:cNvSpPr/>
            <p:nvPr/>
          </p:nvSpPr>
          <p:spPr>
            <a:xfrm>
              <a:off x="0" y="0"/>
              <a:ext cx="5492750" cy="1072197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407" name="MathTypeImage.pdf" descr="MathType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78276" y="240228"/>
              <a:ext cx="5221363" cy="591583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  <p:grpSp>
        <p:nvGrpSpPr>
          <p:cNvPr id="1411" name="图像"/>
          <p:cNvGrpSpPr/>
          <p:nvPr/>
        </p:nvGrpSpPr>
        <p:grpSpPr>
          <a:xfrm>
            <a:off x="6413169" y="2882417"/>
            <a:ext cx="3555538" cy="2683711"/>
            <a:chOff x="0" y="0"/>
            <a:chExt cx="3555536" cy="2683710"/>
          </a:xfrm>
        </p:grpSpPr>
        <p:pic>
          <p:nvPicPr>
            <p:cNvPr id="141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462" t="27718" r="720" b="3378"/>
            <a:stretch>
              <a:fillRect/>
            </a:stretch>
          </p:blipFill>
          <p:spPr>
            <a:xfrm>
              <a:off x="114300" y="76200"/>
              <a:ext cx="3326937" cy="23662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9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55537" cy="2683711"/>
            </a:xfrm>
            <a:prstGeom prst="rect">
              <a:avLst/>
            </a:prstGeom>
            <a:effectLst/>
          </p:spPr>
        </p:pic>
      </p:grpSp>
      <p:grpSp>
        <p:nvGrpSpPr>
          <p:cNvPr id="1416" name="成组"/>
          <p:cNvGrpSpPr/>
          <p:nvPr/>
        </p:nvGrpSpPr>
        <p:grpSpPr>
          <a:xfrm>
            <a:off x="886863" y="2537482"/>
            <a:ext cx="5502276" cy="3373580"/>
            <a:chOff x="0" y="0"/>
            <a:chExt cx="5502275" cy="3373578"/>
          </a:xfrm>
        </p:grpSpPr>
        <p:sp>
          <p:nvSpPr>
            <p:cNvPr id="1412" name="矩形"/>
            <p:cNvSpPr/>
            <p:nvPr/>
          </p:nvSpPr>
          <p:spPr>
            <a:xfrm>
              <a:off x="0" y="0"/>
              <a:ext cx="5502275" cy="3373579"/>
            </a:xfrm>
            <a:prstGeom prst="rect">
              <a:avLst/>
            </a:prstGeom>
            <a:solidFill>
              <a:srgbClr val="C6E6E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413" name="MathTypeImage.pdf" descr="MathTypeImage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91317" y="128715"/>
              <a:ext cx="5319731" cy="882943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1414" name="MathTypeImage.pdf" descr="MathTypeImage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559555" y="1212634"/>
              <a:ext cx="4383239" cy="948420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1415" name="MathTypeImage.pdf" descr="MathTypeImage.pdf"/>
            <p:cNvPicPr>
              <a:picLocks noChangeAspect="1"/>
            </p:cNvPicPr>
            <p:nvPr/>
          </p:nvPicPr>
          <p:blipFill>
            <a:blip r:embed="rId7">
              <a:extLst/>
            </a:blip>
            <a:srcRect/>
            <a:stretch>
              <a:fillRect/>
            </a:stretch>
          </p:blipFill>
          <p:spPr>
            <a:xfrm>
              <a:off x="1025389" y="2362017"/>
              <a:ext cx="3451671" cy="886888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  <p:sp>
        <p:nvSpPr>
          <p:cNvPr id="1417" name="Iterative Refinement - Bayesian Method"/>
          <p:cNvSpPr txBox="1">
            <a:spLocks noGrp="1"/>
          </p:cNvSpPr>
          <p:nvPr>
            <p:ph type="title"/>
          </p:nvPr>
        </p:nvSpPr>
        <p:spPr>
          <a:xfrm>
            <a:off x="1981200" y="92075"/>
            <a:ext cx="8229600" cy="1048793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rPr dirty="0"/>
              <a:t>Iterative Refinement - Bayesian Method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210800" y="3045992"/>
            <a:ext cx="152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：真实颗粒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199121" y="3474799"/>
            <a:ext cx="11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CTF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0228384" y="4329206"/>
            <a:ext cx="153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zh-CN" altLang="en-US" dirty="0"/>
              <a:t>：</a:t>
            </a:r>
            <a:r>
              <a:rPr lang="zh-CN" altLang="en-US" dirty="0" smtClean="0"/>
              <a:t>颗粒取向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219592" y="4802561"/>
            <a:ext cx="117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：噪声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207913" y="3865624"/>
            <a:ext cx="149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：三维结果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51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4620" t="19458" r="1635"/>
          <a:stretch>
            <a:fillRect/>
          </a:stretch>
        </p:blipFill>
        <p:spPr>
          <a:xfrm>
            <a:off x="1885552" y="1102546"/>
            <a:ext cx="8571906" cy="5518891"/>
          </a:xfrm>
          <a:prstGeom prst="rect">
            <a:avLst/>
          </a:prstGeom>
        </p:spPr>
      </p:pic>
      <p:sp>
        <p:nvSpPr>
          <p:cNvPr id="1420" name="Iterative Refinement - Bayesian Method"/>
          <p:cNvSpPr txBox="1">
            <a:spLocks noGrp="1"/>
          </p:cNvSpPr>
          <p:nvPr>
            <p:ph type="title"/>
          </p:nvPr>
        </p:nvSpPr>
        <p:spPr>
          <a:xfrm>
            <a:off x="1981200" y="92075"/>
            <a:ext cx="8229600" cy="1048793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t>Iterative Refinement - Bayesian Method</a:t>
            </a:r>
          </a:p>
        </p:txBody>
      </p:sp>
      <p:sp>
        <p:nvSpPr>
          <p:cNvPr id="1421" name="From Sjors’s lecture"/>
          <p:cNvSpPr txBox="1"/>
          <p:nvPr/>
        </p:nvSpPr>
        <p:spPr>
          <a:xfrm>
            <a:off x="1598930" y="6490406"/>
            <a:ext cx="223234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639" marR="40639" defTabSz="914400">
              <a:defRPr sz="18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From Sjors’s lecture</a:t>
            </a:r>
          </a:p>
        </p:txBody>
      </p:sp>
    </p:spTree>
    <p:extLst>
      <p:ext uri="{BB962C8B-B14F-4D97-AF65-F5344CB8AC3E}">
        <p14:creationId xmlns:p14="http://schemas.microsoft.com/office/powerpoint/2010/main" val="2260004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初始模型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</a:t>
            </a:r>
            <a:r>
              <a:rPr lang="zh-CN" altLang="en-US" dirty="0" smtClean="0"/>
              <a:t>源结构</a:t>
            </a:r>
            <a:endParaRPr lang="en-US" altLang="zh-CN" dirty="0" smtClean="0"/>
          </a:p>
          <a:p>
            <a:r>
              <a:rPr lang="zh-CN" altLang="en-US" dirty="0"/>
              <a:t>预</a:t>
            </a:r>
            <a:r>
              <a:rPr lang="zh-CN" altLang="en-US" dirty="0" smtClean="0"/>
              <a:t>测结构</a:t>
            </a:r>
            <a:endParaRPr lang="en-US" altLang="zh-CN" dirty="0" smtClean="0"/>
          </a:p>
          <a:p>
            <a:r>
              <a:rPr lang="en-US" altLang="zh-CN" dirty="0" smtClean="0"/>
              <a:t>De novo</a:t>
            </a:r>
            <a:r>
              <a:rPr lang="zh-CN" altLang="en-US" dirty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4" name="Picture 2" descr="https://bitesizebio.com/wp-content/uploads/2021/11/Figure-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31" y="3835227"/>
            <a:ext cx="3734973" cy="25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58" y="2498880"/>
            <a:ext cx="5185498" cy="40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54" y="251001"/>
            <a:ext cx="4948106" cy="19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2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75" y="1029483"/>
            <a:ext cx="8806342" cy="3005915"/>
          </a:xfrm>
          <a:prstGeom prst="rect">
            <a:avLst/>
          </a:prstGeom>
        </p:spPr>
      </p:pic>
      <p:pic>
        <p:nvPicPr>
          <p:cNvPr id="3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7375" y="4287472"/>
            <a:ext cx="3448668" cy="2253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6" y="4197981"/>
            <a:ext cx="3527715" cy="2501758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417028" y="220569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latin typeface="+mj-ea"/>
                <a:ea typeface="+mj-ea"/>
              </a:rPr>
              <a:t>三维重</a:t>
            </a:r>
            <a:r>
              <a:rPr lang="zh-CN" altLang="en-US" sz="3600" dirty="0" smtClean="0">
                <a:latin typeface="+mj-ea"/>
                <a:ea typeface="+mj-ea"/>
              </a:rPr>
              <a:t>构</a:t>
            </a:r>
            <a:r>
              <a:rPr lang="zh-CN" altLang="en-US" sz="3600" dirty="0">
                <a:latin typeface="+mj-ea"/>
                <a:ea typeface="+mj-ea"/>
              </a:rPr>
              <a:t>流程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9102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8" y="1267869"/>
            <a:ext cx="9361424" cy="319658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2301008" y="4582250"/>
            <a:ext cx="6916516" cy="2010920"/>
            <a:chOff x="1348508" y="4281115"/>
            <a:chExt cx="6916516" cy="2010920"/>
          </a:xfrm>
        </p:grpSpPr>
        <p:sp>
          <p:nvSpPr>
            <p:cNvPr id="6" name="文本框 5"/>
            <p:cNvSpPr txBox="1"/>
            <p:nvPr/>
          </p:nvSpPr>
          <p:spPr>
            <a:xfrm>
              <a:off x="1348508" y="4886037"/>
              <a:ext cx="923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模型 </a:t>
              </a:r>
              <a:r>
                <a:rPr lang="en-US" altLang="zh-CN" dirty="0" smtClean="0"/>
                <a:t>m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76946" y="4281115"/>
              <a:ext cx="1182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数据集 </a:t>
              </a:r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35382" y="5082192"/>
              <a:ext cx="1265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取</a:t>
              </a:r>
              <a:r>
                <a:rPr lang="zh-CN" altLang="en-US" dirty="0" smtClean="0"/>
                <a:t>向求取 </a:t>
              </a:r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990109" y="4886037"/>
              <a:ext cx="1366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颗粒取向 </a:t>
              </a:r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71785" y="5082192"/>
              <a:ext cx="137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三维重构 </a:t>
              </a:r>
              <a:r>
                <a:rPr lang="en-US" altLang="zh-CN" dirty="0" smtClean="0"/>
                <a:t>h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62697" y="4876739"/>
              <a:ext cx="130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新模型 </a:t>
              </a:r>
              <a:r>
                <a:rPr lang="en-US" altLang="zh-CN" dirty="0" smtClean="0"/>
                <a:t>m</a:t>
              </a:r>
              <a:endParaRPr lang="zh-CN" altLang="en-US" dirty="0"/>
            </a:p>
          </p:txBody>
        </p:sp>
        <p:cxnSp>
          <p:nvCxnSpPr>
            <p:cNvPr id="13" name="直接箭头连接符 12"/>
            <p:cNvCxnSpPr>
              <a:stCxn id="6" idx="3"/>
              <a:endCxn id="9" idx="1"/>
            </p:cNvCxnSpPr>
            <p:nvPr/>
          </p:nvCxnSpPr>
          <p:spPr>
            <a:xfrm>
              <a:off x="2272145" y="5070703"/>
              <a:ext cx="171796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7" idx="2"/>
            </p:cNvCxnSpPr>
            <p:nvPr/>
          </p:nvCxnSpPr>
          <p:spPr>
            <a:xfrm>
              <a:off x="3168073" y="4650447"/>
              <a:ext cx="0" cy="420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5244733" y="5070703"/>
              <a:ext cx="171796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stCxn id="7" idx="3"/>
              <a:endCxn id="10" idx="0"/>
            </p:cNvCxnSpPr>
            <p:nvPr/>
          </p:nvCxnSpPr>
          <p:spPr>
            <a:xfrm>
              <a:off x="3759200" y="4465781"/>
              <a:ext cx="2400694" cy="6164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1" idx="2"/>
              <a:endCxn id="6" idx="2"/>
            </p:cNvCxnSpPr>
            <p:nvPr/>
          </p:nvCxnSpPr>
          <p:spPr>
            <a:xfrm rot="5400000">
              <a:off x="4707445" y="2348953"/>
              <a:ext cx="9298" cy="5803534"/>
            </a:xfrm>
            <a:prstGeom prst="bentConnector3">
              <a:avLst>
                <a:gd name="adj1" fmla="val 70660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4052665" y="5922703"/>
              <a:ext cx="107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正则</a:t>
              </a:r>
              <a:r>
                <a:rPr lang="zh-CN" altLang="en-US" dirty="0" smtClean="0"/>
                <a:t>化 </a:t>
              </a:r>
              <a:r>
                <a:rPr lang="en-US" altLang="zh-CN" dirty="0" smtClean="0"/>
                <a:t>r</a:t>
              </a:r>
              <a:endParaRPr lang="zh-CN" altLang="en-US" dirty="0"/>
            </a:p>
          </p:txBody>
        </p:sp>
      </p:grp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047751" y="292629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latin typeface="+mj-ea"/>
                <a:ea typeface="+mj-ea"/>
              </a:rPr>
              <a:t>三维重</a:t>
            </a:r>
            <a:r>
              <a:rPr lang="zh-CN" altLang="en-US" sz="3600" dirty="0" smtClean="0">
                <a:latin typeface="+mj-ea"/>
                <a:ea typeface="+mj-ea"/>
              </a:rPr>
              <a:t>构</a:t>
            </a:r>
            <a:r>
              <a:rPr lang="zh-CN" altLang="en-US" sz="3600" dirty="0">
                <a:latin typeface="+mj-ea"/>
                <a:ea typeface="+mj-ea"/>
              </a:rPr>
              <a:t>流程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27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Xinzheng\S蛋白\MERS+SARS paper\FigureS6-sars-resolution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66310" r="57368" b="961"/>
          <a:stretch/>
        </p:blipFill>
        <p:spPr bwMode="auto">
          <a:xfrm>
            <a:off x="850021" y="3994986"/>
            <a:ext cx="1464975" cy="1218931"/>
          </a:xfrm>
          <a:prstGeom prst="rect">
            <a:avLst/>
          </a:prstGeom>
          <a:noFill/>
          <a:scene3d>
            <a:camera prst="orthographicFront">
              <a:rot lat="0" lon="0" rev="1842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Box 18"/>
          <p:cNvSpPr txBox="1">
            <a:spLocks noChangeArrowheads="1"/>
          </p:cNvSpPr>
          <p:nvPr/>
        </p:nvSpPr>
        <p:spPr bwMode="auto">
          <a:xfrm>
            <a:off x="3772785" y="297302"/>
            <a:ext cx="5291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32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7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6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5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solidFill>
                  <a:schemeClr val="tx1"/>
                </a:solidFill>
                <a:latin typeface="Arial" charset="0"/>
              </a:rPr>
              <a:t>取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</a:rPr>
              <a:t>向分布及分辨率</a:t>
            </a:r>
            <a:endParaRPr lang="zh-CN" altLang="en-US" sz="36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" name="Picture 10" descr="E:\Xinzheng\PSII\angle-distribu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8" b="16002"/>
          <a:stretch/>
        </p:blipFill>
        <p:spPr bwMode="auto">
          <a:xfrm>
            <a:off x="2962428" y="3836667"/>
            <a:ext cx="1407624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34604" y="526006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3.2 Å PSII-LHCII </a:t>
            </a:r>
            <a:r>
              <a:rPr lang="en-US" altLang="zh-CN" sz="1400" dirty="0" err="1"/>
              <a:t>supercomplexes</a:t>
            </a:r>
            <a:endParaRPr lang="zh-CN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50021" y="5266760"/>
            <a:ext cx="1620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3.2 Å Coronavirus S trimers</a:t>
            </a:r>
            <a:endParaRPr lang="zh-CN" altLang="en-US" sz="1400" dirty="0"/>
          </a:p>
        </p:txBody>
      </p:sp>
      <p:pic>
        <p:nvPicPr>
          <p:cNvPr id="2051" name="Picture 3" descr="E:\Xinzheng\生物大分子\orientati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1" t="4627" r="27155" b="10581"/>
          <a:stretch/>
        </p:blipFill>
        <p:spPr bwMode="auto">
          <a:xfrm>
            <a:off x="3065784" y="1706314"/>
            <a:ext cx="1414003" cy="140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62428" y="3120867"/>
            <a:ext cx="180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4.4 Å CRISPR complex</a:t>
            </a:r>
            <a:endParaRPr lang="zh-CN" altLang="en-US" sz="1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47" y="1730440"/>
            <a:ext cx="1397889" cy="138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06124" y="3126730"/>
            <a:ext cx="2041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T4 gp20, top view only</a:t>
            </a:r>
            <a:endParaRPr lang="zh-CN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72" y="1099946"/>
            <a:ext cx="5070257" cy="329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33400" r="-2670" b="24182"/>
          <a:stretch/>
        </p:blipFill>
        <p:spPr bwMode="auto">
          <a:xfrm>
            <a:off x="5326668" y="4710483"/>
            <a:ext cx="296384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"/>
          <p:cNvSpPr txBox="1"/>
          <p:nvPr/>
        </p:nvSpPr>
        <p:spPr>
          <a:xfrm>
            <a:off x="6317269" y="631068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 Å</a:t>
            </a:r>
            <a:endParaRPr lang="zh-CN" altLang="en-US" dirty="0"/>
          </a:p>
        </p:txBody>
      </p:sp>
      <p:pic>
        <p:nvPicPr>
          <p:cNvPr id="18" name="Picture 2" descr="An external file that holds a picture, illustration, etc.&#10;Object name is nihms790825f3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0"/>
          <a:stretch/>
        </p:blipFill>
        <p:spPr bwMode="auto">
          <a:xfrm>
            <a:off x="8781144" y="4603326"/>
            <a:ext cx="2514600" cy="163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9395508" y="6233974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32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7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6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5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algn="ctr">
              <a:spcBef>
                <a:spcPct val="20000"/>
              </a:spcBef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charset="0"/>
              </a:rPr>
              <a:t>1.8</a:t>
            </a:r>
            <a:r>
              <a:rPr lang="en-US" altLang="zh-CN" sz="1800" dirty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charset="0"/>
              </a:rPr>
              <a:t>Å</a:t>
            </a:r>
            <a:endParaRPr lang="zh-CN" altLang="en-US" sz="18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090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5961" r="5961" b="3739"/>
          <a:stretch>
            <a:fillRect/>
          </a:stretch>
        </p:blipFill>
        <p:spPr>
          <a:xfrm>
            <a:off x="1678781" y="1243777"/>
            <a:ext cx="4621436" cy="4994741"/>
          </a:xfrm>
          <a:prstGeom prst="rect">
            <a:avLst/>
          </a:prstGeom>
        </p:spPr>
      </p:pic>
      <p:sp>
        <p:nvSpPr>
          <p:cNvPr id="1428" name="Resolution assessment - FSC"/>
          <p:cNvSpPr txBox="1">
            <a:spLocks noGrp="1"/>
          </p:cNvSpPr>
          <p:nvPr>
            <p:ph type="title"/>
          </p:nvPr>
        </p:nvSpPr>
        <p:spPr>
          <a:xfrm>
            <a:off x="2025162" y="312057"/>
            <a:ext cx="8229600" cy="834878"/>
          </a:xfrm>
          <a:prstGeom prst="rect">
            <a:avLst/>
          </a:prstGeom>
        </p:spPr>
        <p:txBody>
          <a:bodyPr/>
          <a:lstStyle>
            <a:lvl1pPr>
              <a:defRPr sz="3300" b="1"/>
            </a:lvl1pPr>
          </a:lstStyle>
          <a:p>
            <a:r>
              <a:rPr lang="zh-CN" altLang="en-US" b="0" dirty="0" smtClean="0"/>
              <a:t>分辨率评估</a:t>
            </a:r>
            <a:r>
              <a:rPr b="0" dirty="0" smtClean="0"/>
              <a:t>- </a:t>
            </a:r>
            <a:r>
              <a:rPr b="0" dirty="0"/>
              <a:t>FSC</a:t>
            </a:r>
          </a:p>
        </p:txBody>
      </p:sp>
      <p:pic>
        <p:nvPicPr>
          <p:cNvPr id="1429" name="image.png" descr="image.png"/>
          <p:cNvPicPr>
            <a:picLocks/>
          </p:cNvPicPr>
          <p:nvPr/>
        </p:nvPicPr>
        <p:blipFill>
          <a:blip r:embed="rId3">
            <a:extLst/>
          </a:blip>
          <a:srcRect l="2865" t="41798" r="2835"/>
          <a:stretch>
            <a:fillRect/>
          </a:stretch>
        </p:blipFill>
        <p:spPr>
          <a:xfrm>
            <a:off x="6781403" y="1283017"/>
            <a:ext cx="3820240" cy="152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.png" descr="image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8535" y="3363238"/>
            <a:ext cx="3686057" cy="30645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53626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7313"/>
            <a:ext cx="1680170" cy="61286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83630" y="2813756"/>
            <a:ext cx="5002240" cy="4044244"/>
            <a:chOff x="59630" y="2813756"/>
            <a:chExt cx="5002240" cy="4044244"/>
          </a:xfrm>
        </p:grpSpPr>
        <p:pic>
          <p:nvPicPr>
            <p:cNvPr id="2050" name="Picture 2" descr="E:\fsc0.5fi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0" y="2813756"/>
              <a:ext cx="4968373" cy="201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58" y="4572000"/>
              <a:ext cx="4951512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981200" y="3352394"/>
              <a:ext cx="1066800" cy="467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57400" y="5236630"/>
              <a:ext cx="1066800" cy="467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/>
          <a:stretch/>
        </p:blipFill>
        <p:spPr bwMode="auto">
          <a:xfrm>
            <a:off x="8648468" y="381260"/>
            <a:ext cx="2019533" cy="75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48000" y="10023"/>
            <a:ext cx="35040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500" dirty="0" smtClean="0"/>
              <a:t>FSC </a:t>
            </a:r>
            <a:r>
              <a:rPr lang="zh-CN" altLang="en-US" sz="3500" dirty="0" smtClean="0"/>
              <a:t>的值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570" y="1002623"/>
            <a:ext cx="67169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FSC-0.5</a:t>
            </a:r>
            <a:r>
              <a:rPr lang="en-US" altLang="zh-CN" sz="2400" dirty="0"/>
              <a:t> &amp; </a:t>
            </a:r>
            <a:r>
              <a:rPr lang="en-US" altLang="zh-CN" sz="2400" b="1" dirty="0">
                <a:solidFill>
                  <a:srgbClr val="C00000"/>
                </a:solidFill>
              </a:rPr>
              <a:t>Gold standard  FSC-0.143 </a:t>
            </a:r>
            <a:r>
              <a:rPr lang="en-US" altLang="zh-CN" sz="2400" dirty="0"/>
              <a:t>&amp;</a:t>
            </a:r>
            <a:r>
              <a:rPr lang="en-US" altLang="zh-CN" sz="2400" b="1" dirty="0">
                <a:solidFill>
                  <a:srgbClr val="C00000"/>
                </a:solidFill>
              </a:rPr>
              <a:t>Interpretable!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34" y="1674750"/>
            <a:ext cx="3486149" cy="112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2542162"/>
            <a:ext cx="298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An interpretable map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3156" y="2974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32" y="2799944"/>
            <a:ext cx="44046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36" y="4436349"/>
            <a:ext cx="493005" cy="61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8404" y="4994327"/>
                <a:ext cx="3082595" cy="559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/>
                        </a:rPr>
                        <m:t>𝐹𝑆𝐶</m:t>
                      </m:r>
                      <m:r>
                        <a:rPr lang="en-US" altLang="zh-CN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404" y="4994327"/>
                <a:ext cx="3082595" cy="559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037406" y="2182962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phase error = </a:t>
            </a:r>
            <a:r>
              <a:rPr lang="en-US" altLang="zh-CN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60</a:t>
            </a:r>
            <a:r>
              <a:rPr lang="zh-CN" altLang="en-US" sz="2400" b="1" baseline="30000" dirty="0">
                <a:solidFill>
                  <a:srgbClr val="C00000"/>
                </a:solidFill>
                <a:latin typeface="Cambria Math" panose="02040503050406030204" pitchFamily="18" charset="0"/>
              </a:rPr>
              <a:t>。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(X-ray crystallography)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7950" y="4234299"/>
                <a:ext cx="4224650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当有两个不相关的</a:t>
                </a:r>
                <a:r>
                  <a:rPr lang="en-US" altLang="zh-CN" dirty="0"/>
                  <a:t>half</a:t>
                </a:r>
                <a:r>
                  <a:rPr lang="zh-CN" altLang="en-US" dirty="0"/>
                  <a:t>时，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降为</a:t>
                </a:r>
                <a:r>
                  <a:rPr lang="en-US" altLang="zh-CN" dirty="0"/>
                  <a:t>N/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50" y="4234299"/>
                <a:ext cx="4224650" cy="408253"/>
              </a:xfrm>
              <a:prstGeom prst="rect">
                <a:avLst/>
              </a:prstGeom>
              <a:blipFill>
                <a:blip r:embed="rId9"/>
                <a:stretch>
                  <a:fillRect l="-1299" t="-2985"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94" y="2974623"/>
            <a:ext cx="3537102" cy="11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170716" y="3270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可定义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44"/>
          <a:stretch/>
        </p:blipFill>
        <p:spPr bwMode="auto">
          <a:xfrm>
            <a:off x="8597538" y="5656866"/>
            <a:ext cx="1156063" cy="71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28297" y="443634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Full dataset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2203" y="4424857"/>
            <a:ext cx="121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Perfect Model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49" y="1414485"/>
            <a:ext cx="4749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https://ss0.bdstatic.com/70cFvHSh_Q1YnxGkpoWK1HF6hhy/it/u=911072743,1575466259&amp;fm=200&amp;gp=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1526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05"/>
          <a:stretch/>
        </p:blipFill>
        <p:spPr bwMode="auto">
          <a:xfrm>
            <a:off x="6991607" y="5527263"/>
            <a:ext cx="403039" cy="11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5"/>
          <a:stretch/>
        </p:blipFill>
        <p:spPr bwMode="auto">
          <a:xfrm>
            <a:off x="7394646" y="5527263"/>
            <a:ext cx="1226841" cy="11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58001" y="6474024"/>
                <a:ext cx="30825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/>
                        </a:rPr>
                        <m:t>𝐹𝑆𝐶</m:t>
                      </m:r>
                      <m:r>
                        <a:rPr lang="en-US" altLang="zh-CN" sz="1400">
                          <a:latin typeface="Cambria Math"/>
                        </a:rPr>
                        <m:t>=0.143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6474024"/>
                <a:ext cx="30825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8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冷冻电镜数据处理常用软件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cryoSPARC</a:t>
            </a:r>
            <a:r>
              <a:rPr lang="en-US" altLang="zh-CN" dirty="0"/>
              <a:t>  https://cryosparc.com/</a:t>
            </a:r>
            <a:endParaRPr lang="en-US" altLang="zh-CN" dirty="0" smtClean="0"/>
          </a:p>
          <a:p>
            <a:r>
              <a:rPr lang="en-US" altLang="zh-CN" dirty="0"/>
              <a:t>RELION  https://github.com/3dem/relion</a:t>
            </a:r>
            <a:endParaRPr lang="en-US" altLang="zh-CN" dirty="0" smtClean="0"/>
          </a:p>
          <a:p>
            <a:r>
              <a:rPr lang="en-US" altLang="zh-CN" dirty="0" err="1" smtClean="0"/>
              <a:t>cisTEM</a:t>
            </a:r>
            <a:r>
              <a:rPr lang="en-US" altLang="zh-CN" dirty="0"/>
              <a:t>  https://github.com/timothygrant80/cisTEM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0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电子束引起的漂移校正（</a:t>
            </a:r>
            <a:r>
              <a:rPr lang="en-US" altLang="zh-CN" dirty="0"/>
              <a:t> Beam Induced Motion correction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辐射损伤（</a:t>
            </a:r>
            <a:r>
              <a:rPr lang="en-US" altLang="zh-CN" dirty="0"/>
              <a:t> Radiation Damage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CTF</a:t>
            </a:r>
            <a:r>
              <a:rPr lang="zh-CN" altLang="en-US" dirty="0" smtClean="0"/>
              <a:t>校正（</a:t>
            </a:r>
            <a:r>
              <a:rPr lang="en-US" altLang="zh-CN" dirty="0"/>
              <a:t> CTF correction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颗粒挑选（</a:t>
            </a:r>
            <a:r>
              <a:rPr lang="en-US" altLang="zh-CN" dirty="0"/>
              <a:t>Particle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77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RELION</a:t>
            </a:r>
            <a:endParaRPr lang="zh-CN" altLang="en-US" dirty="0"/>
          </a:p>
        </p:txBody>
      </p:sp>
      <p:pic>
        <p:nvPicPr>
          <p:cNvPr id="2050" name="Picture 2" descr="m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85" y="725611"/>
            <a:ext cx="5782408" cy="57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67154" y="1503485"/>
            <a:ext cx="3121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最常用的冷冻电镜数据处理软件，包括常用的单颗粒处理流程（</a:t>
            </a:r>
            <a:r>
              <a:rPr lang="en-US" altLang="zh-CN" dirty="0" smtClean="0"/>
              <a:t>motion correction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CTF correction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particle picking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classification and refinement</a:t>
            </a:r>
            <a:r>
              <a:rPr lang="zh-CN" altLang="en-US" dirty="0" smtClean="0"/>
              <a:t>）及螺旋重构，单颗粒</a:t>
            </a:r>
            <a:r>
              <a:rPr lang="en-US" altLang="zh-CN" dirty="0" err="1" smtClean="0"/>
              <a:t>tomo</a:t>
            </a:r>
            <a:r>
              <a:rPr lang="zh-CN" altLang="en-US" dirty="0" smtClean="0"/>
              <a:t>重构等。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开</a:t>
            </a:r>
            <a:r>
              <a:rPr lang="zh-CN" altLang="en-US" dirty="0" smtClean="0"/>
              <a:t>源，免费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96353" y="1233650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</a:t>
            </a:r>
            <a:r>
              <a:rPr lang="zh-CN" altLang="en-US" b="1" dirty="0" smtClean="0"/>
              <a:t>序区块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72249" y="4217172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任务栏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122019" y="5653248"/>
            <a:ext cx="115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输出与错误信息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0862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cryoSPARC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29" y="1690688"/>
            <a:ext cx="9933533" cy="46419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3456" y="3900649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任务栏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750669" y="2121673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</a:t>
            </a:r>
            <a:r>
              <a:rPr lang="zh-CN" altLang="en-US" b="1" dirty="0" smtClean="0"/>
              <a:t>序区块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143500" y="832027"/>
            <a:ext cx="607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功能完善，使用简单，运行快速，学</a:t>
            </a:r>
            <a:r>
              <a:rPr lang="zh-CN" altLang="en-US" dirty="0"/>
              <a:t>术</a:t>
            </a:r>
            <a:r>
              <a:rPr lang="zh-CN" altLang="en-US" dirty="0" smtClean="0"/>
              <a:t>圈免费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867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原子建模及精修</a:t>
            </a:r>
            <a:endParaRPr lang="zh-CN" altLang="en-US" dirty="0"/>
          </a:p>
        </p:txBody>
      </p:sp>
      <p:pic>
        <p:nvPicPr>
          <p:cNvPr id="4098" name="Picture 2" descr="COOT Tutorial 2020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/>
          <a:stretch/>
        </p:blipFill>
        <p:spPr bwMode="auto">
          <a:xfrm>
            <a:off x="367036" y="1894420"/>
            <a:ext cx="6431332" cy="34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henix-online.org/phenixwebsite_static/mainsite/img/about_autom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" b="6523"/>
          <a:stretch/>
        </p:blipFill>
        <p:spPr bwMode="auto">
          <a:xfrm>
            <a:off x="6901815" y="1686140"/>
            <a:ext cx="5290185" cy="385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907931" y="5407269"/>
            <a:ext cx="11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Coot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79803" y="5762143"/>
            <a:ext cx="11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Phenix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50022" y="1451819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</a:t>
            </a:r>
            <a:r>
              <a:rPr lang="zh-CN" altLang="en-US" b="1" dirty="0" smtClean="0"/>
              <a:t>序区块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097068" y="2335429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模型搭建部分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55215" y="1966097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</a:t>
            </a:r>
            <a:r>
              <a:rPr lang="zh-CN" altLang="en-US" b="1" dirty="0" smtClean="0"/>
              <a:t>序区块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828010" y="3614210"/>
            <a:ext cx="11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任务栏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33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模型分析及展示</a:t>
            </a:r>
            <a:endParaRPr lang="zh-CN" altLang="en-US" dirty="0"/>
          </a:p>
        </p:txBody>
      </p:sp>
      <p:pic>
        <p:nvPicPr>
          <p:cNvPr id="5122" name="Picture 2" descr="First slid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6" y="1782128"/>
            <a:ext cx="6446108" cy="39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CSF Chimera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r="11943"/>
          <a:stretch/>
        </p:blipFill>
        <p:spPr bwMode="auto">
          <a:xfrm>
            <a:off x="7089688" y="1984366"/>
            <a:ext cx="4721312" cy="347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031023" y="5771302"/>
            <a:ext cx="11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Pymol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7284" y="5731444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UCSF  Chimera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700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数据收集</a:t>
            </a:r>
            <a:endParaRPr lang="en-US" altLang="zh-CN" dirty="0" smtClean="0"/>
          </a:p>
          <a:p>
            <a:r>
              <a:rPr lang="zh-CN" altLang="en-US" dirty="0"/>
              <a:t>数</a:t>
            </a:r>
            <a:r>
              <a:rPr lang="zh-CN" altLang="en-US" dirty="0" smtClean="0"/>
              <a:t>据前处理（</a:t>
            </a:r>
            <a:r>
              <a:rPr lang="en-US" altLang="zh-CN" dirty="0" smtClean="0"/>
              <a:t>BIM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radiation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CTF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颗</a:t>
            </a:r>
            <a:r>
              <a:rPr lang="zh-CN" altLang="en-US" dirty="0" smtClean="0"/>
              <a:t>粒挑选</a:t>
            </a:r>
            <a:endParaRPr lang="en-US" altLang="zh-CN" dirty="0" smtClean="0"/>
          </a:p>
          <a:p>
            <a:r>
              <a:rPr lang="zh-CN" altLang="en-US" dirty="0"/>
              <a:t>二</a:t>
            </a:r>
            <a:r>
              <a:rPr lang="zh-CN" altLang="en-US" dirty="0" smtClean="0"/>
              <a:t>维分类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维分类及三维重构</a:t>
            </a:r>
            <a:endParaRPr lang="en-US" altLang="zh-CN" dirty="0" smtClean="0"/>
          </a:p>
          <a:p>
            <a:r>
              <a:rPr lang="zh-CN" altLang="en-US" dirty="0"/>
              <a:t>评</a:t>
            </a:r>
            <a:r>
              <a:rPr lang="zh-CN" altLang="en-US" dirty="0" smtClean="0"/>
              <a:t>估分辨率</a:t>
            </a:r>
            <a:endParaRPr lang="en-US" altLang="zh-CN" dirty="0" smtClean="0"/>
          </a:p>
          <a:p>
            <a:r>
              <a:rPr lang="zh-CN" altLang="en-US" dirty="0"/>
              <a:t>原</a:t>
            </a:r>
            <a:r>
              <a:rPr lang="zh-CN" altLang="en-US" dirty="0" smtClean="0"/>
              <a:t>子建模及精修</a:t>
            </a:r>
            <a:endParaRPr lang="en-US" altLang="zh-CN" dirty="0" smtClean="0"/>
          </a:p>
          <a:p>
            <a:r>
              <a:rPr lang="zh-CN" altLang="en-US" dirty="0"/>
              <a:t>模</a:t>
            </a:r>
            <a:r>
              <a:rPr lang="zh-CN" altLang="en-US" dirty="0" smtClean="0"/>
              <a:t>型分析及展示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12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+mj-ea"/>
              </a:rPr>
              <a:t>数据预处理</a:t>
            </a:r>
            <a:r>
              <a:rPr lang="en-US" altLang="zh-CN" dirty="0">
                <a:solidFill>
                  <a:schemeClr val="tx2"/>
                </a:solidFill>
                <a:latin typeface="+mj-ea"/>
              </a:rPr>
              <a:t>-BIM</a:t>
            </a:r>
            <a:endParaRPr lang="zh-CN" altLang="en-US" dirty="0">
              <a:solidFill>
                <a:schemeClr val="tx2"/>
              </a:solidFill>
              <a:latin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676400"/>
            <a:ext cx="5301250" cy="304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86000" y="4983162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J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Biol. 2012 Mar; 177(3): 630–637.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74638"/>
            <a:ext cx="3077552" cy="15290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29601" y="1935162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Corrected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81400" y="5611257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Support films with smaller holes, as well as lower electron dose rates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reduce the motion</a:t>
            </a:r>
            <a:endParaRPr lang="zh-CN" altLang="en-US" dirty="0"/>
          </a:p>
        </p:txBody>
      </p:sp>
      <p:pic>
        <p:nvPicPr>
          <p:cNvPr id="4098" name="Picture 2" descr="https://ars.els-cdn.com/content/image/1-s2.0-S104784771200055X-gr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24" y="2209800"/>
            <a:ext cx="2320977" cy="330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2317" y="3136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dirty="0">
                <a:solidFill>
                  <a:schemeClr val="tx2"/>
                </a:solidFill>
                <a:latin typeface="+mj-ea"/>
              </a:rPr>
              <a:t>数据预处理</a:t>
            </a:r>
            <a:r>
              <a:rPr lang="en-US" altLang="zh-CN" dirty="0">
                <a:solidFill>
                  <a:schemeClr val="tx2"/>
                </a:solidFill>
                <a:latin typeface="+mj-ea"/>
              </a:rPr>
              <a:t>-Radiation damage</a:t>
            </a:r>
            <a:endParaRPr lang="zh-CN" altLang="en-US" dirty="0">
              <a:solidFill>
                <a:schemeClr val="tx2"/>
              </a:solidFill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5155144"/>
            <a:ext cx="2709863" cy="559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3228633"/>
            <a:ext cx="3003233" cy="17874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928" y="3228633"/>
            <a:ext cx="2852202" cy="17874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385673"/>
            <a:ext cx="3543300" cy="1794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23141"/>
          <a:stretch/>
        </p:blipFill>
        <p:spPr>
          <a:xfrm>
            <a:off x="6629400" y="1385674"/>
            <a:ext cx="1771650" cy="618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l="40281"/>
          <a:stretch/>
        </p:blipFill>
        <p:spPr>
          <a:xfrm>
            <a:off x="8432175" y="1385674"/>
            <a:ext cx="1242661" cy="513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l="14646" r="55934"/>
          <a:stretch/>
        </p:blipFill>
        <p:spPr>
          <a:xfrm>
            <a:off x="5941035" y="1391676"/>
            <a:ext cx="612165" cy="513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1" y="5128592"/>
            <a:ext cx="3003405" cy="5923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06" y="5830090"/>
            <a:ext cx="2060864" cy="5986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1" y="5662868"/>
            <a:ext cx="1621155" cy="4331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1400" y="3274918"/>
            <a:ext cx="3165606" cy="1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514600" y="12954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数据预处理</a:t>
            </a:r>
            <a:r>
              <a:rPr lang="en-US" altLang="zh-CN" sz="3600" dirty="0" smtClean="0">
                <a:solidFill>
                  <a:schemeClr val="tx2"/>
                </a:solidFill>
                <a:latin typeface="+mj-ea"/>
              </a:rPr>
              <a:t>-CTF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矫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正：欠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焦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量及像散</a:t>
            </a:r>
            <a:endParaRPr lang="zh-CN" altLang="en-US" sz="3600" dirty="0">
              <a:solidFill>
                <a:schemeClr val="tx2"/>
              </a:solidFill>
              <a:latin typeface="+mj-ea"/>
            </a:endParaRPr>
          </a:p>
        </p:txBody>
      </p:sp>
      <p:pic>
        <p:nvPicPr>
          <p:cNvPr id="11" name="Picture 2" descr="E:\Xinzheng\课件\2017\大分子冷冻电镜显微学\ctf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59" y="1684338"/>
            <a:ext cx="4703298" cy="459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206797" y="2412024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图片的</a:t>
            </a:r>
            <a:r>
              <a:rPr lang="en-US" altLang="zh-CN" b="1" dirty="0" smtClean="0"/>
              <a:t>FFT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158796" y="5334001"/>
            <a:ext cx="132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拟合的</a:t>
            </a:r>
            <a:r>
              <a:rPr lang="en-US" altLang="zh-CN" b="1" dirty="0" smtClean="0"/>
              <a:t>CTF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6" y="1563497"/>
            <a:ext cx="4347941" cy="7367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6" y="2288497"/>
            <a:ext cx="6613814" cy="6926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82092" r="12881"/>
          <a:stretch>
            <a:fillRect/>
          </a:stretch>
        </p:blipFill>
        <p:spPr>
          <a:xfrm>
            <a:off x="4678321" y="1499699"/>
            <a:ext cx="457200" cy="6851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l="50020" r="47291"/>
          <a:stretch>
            <a:fillRect/>
          </a:stretch>
        </p:blipFill>
        <p:spPr>
          <a:xfrm>
            <a:off x="4433772" y="1499699"/>
            <a:ext cx="244549" cy="6851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/>
          <a:srcRect l="56367" t="13042" r="284" b="18941"/>
          <a:stretch/>
        </p:blipFill>
        <p:spPr>
          <a:xfrm>
            <a:off x="588869" y="3169060"/>
            <a:ext cx="2604264" cy="2478589"/>
          </a:xfrm>
          <a:prstGeom prst="rect">
            <a:avLst/>
          </a:prstGeom>
        </p:spPr>
      </p:pic>
      <p:pic>
        <p:nvPicPr>
          <p:cNvPr id="18" name="Picture 2" descr="C:\Xinzheng\课件\像散.jpg"/>
          <p:cNvPicPr>
            <a:picLocks noChangeAspect="1"/>
          </p:cNvPicPr>
          <p:nvPr/>
        </p:nvPicPr>
        <p:blipFill>
          <a:blip r:embed="rId7"/>
          <a:srcRect l="10420" r="4140" b="28163"/>
          <a:stretch>
            <a:fillRect/>
          </a:stretch>
        </p:blipFill>
        <p:spPr>
          <a:xfrm>
            <a:off x="3726449" y="3193523"/>
            <a:ext cx="2299317" cy="235087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文本框 2"/>
          <p:cNvSpPr txBox="1"/>
          <p:nvPr/>
        </p:nvSpPr>
        <p:spPr>
          <a:xfrm>
            <a:off x="1077207" y="5860019"/>
            <a:ext cx="480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欠焦：影响 </a:t>
            </a:r>
            <a:r>
              <a:rPr lang="en-US" altLang="zh-CN" dirty="0" smtClean="0"/>
              <a:t>Thon ring </a:t>
            </a:r>
            <a:r>
              <a:rPr lang="zh-CN" altLang="en-US" dirty="0" smtClean="0"/>
              <a:t>的密集程度</a:t>
            </a:r>
            <a:endParaRPr lang="en-US" altLang="zh-CN" dirty="0" smtClean="0"/>
          </a:p>
          <a:p>
            <a:r>
              <a:rPr lang="zh-CN" altLang="en-US" dirty="0"/>
              <a:t>像</a:t>
            </a:r>
            <a:r>
              <a:rPr lang="zh-CN" altLang="en-US" dirty="0" smtClean="0"/>
              <a:t>散：影响 </a:t>
            </a:r>
            <a:r>
              <a:rPr lang="en-US" altLang="zh-CN" dirty="0" smtClean="0"/>
              <a:t>Thon ring </a:t>
            </a:r>
            <a:r>
              <a:rPr lang="zh-CN" altLang="en-US" dirty="0" smtClean="0"/>
              <a:t>的椭圆程度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8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Xinzheng\课件\2017\大分子冷冻电镜显微学\ctf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565275"/>
            <a:ext cx="7448550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7601" y="5479396"/>
            <a:ext cx="794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2.5</a:t>
            </a:r>
            <a:r>
              <a:rPr lang="zh-CN" altLang="en-US" dirty="0"/>
              <a:t>埃左右，欠焦量差</a:t>
            </a:r>
            <a:r>
              <a:rPr lang="en-US" altLang="zh-CN" dirty="0"/>
              <a:t>30nm</a:t>
            </a:r>
            <a:r>
              <a:rPr lang="zh-CN" altLang="en-US" dirty="0"/>
              <a:t>，相位完全翻</a:t>
            </a:r>
            <a:r>
              <a:rPr lang="zh-CN" altLang="en-US" dirty="0" smtClean="0"/>
              <a:t>转，因此欠焦在高分辨时尤其重要</a:t>
            </a:r>
            <a:endParaRPr lang="zh-CN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82000" y="2444722"/>
            <a:ext cx="619893" cy="793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10600" y="207539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2.5um</a:t>
            </a:r>
            <a:endParaRPr lang="zh-CN" alt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253828" y="2514600"/>
            <a:ext cx="1020222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0050" y="207539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2.53um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930164" y="6165850"/>
                <a:ext cx="1559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dirty="0"/>
                  <a:t>Δ</a:t>
                </a:r>
                <a14:m>
                  <m:oMath xmlns:m="http://schemas.openxmlformats.org/officeDocument/2006/math">
                    <m:r>
                      <a:rPr lang="zh-CN" altLang="el-GR" i="1">
                        <a:latin typeface="Cambria Math"/>
                      </a:rPr>
                      <m:t>𝜃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𝜆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64" y="6165850"/>
                <a:ext cx="1559786" cy="369332"/>
              </a:xfrm>
              <a:prstGeom prst="rect">
                <a:avLst/>
              </a:prstGeom>
              <a:blipFill>
                <a:blip r:embed="rId3"/>
                <a:stretch>
                  <a:fillRect l="-351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 bwMode="auto">
          <a:xfrm>
            <a:off x="3581401" y="6105525"/>
            <a:ext cx="29968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数据预处理</a:t>
            </a:r>
            <a:r>
              <a:rPr lang="en-US" altLang="zh-CN" sz="3600" dirty="0" smtClean="0">
                <a:solidFill>
                  <a:schemeClr val="tx2"/>
                </a:solidFill>
                <a:latin typeface="+mj-ea"/>
              </a:rPr>
              <a:t>-CTF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矫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正：欠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焦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量</a:t>
            </a:r>
            <a:endParaRPr lang="zh-CN" altLang="en-US" sz="3600" dirty="0">
              <a:solidFill>
                <a:schemeClr val="tx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4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Xinzheng\课件\2017\大分子冷冻电镜显微学\ctf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87" y="1459523"/>
            <a:ext cx="326926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Xinzheng\课件\2017\大分子冷冻电镜显微学\ctf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87" y="1446823"/>
            <a:ext cx="3314383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Xinzheng\课件\2017\大分子冷冻电镜显微学\ctf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227" y="3925724"/>
            <a:ext cx="3054350" cy="185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4486" y="5751282"/>
                <a:ext cx="79248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 </a:t>
                </a:r>
                <a:endParaRPr lang="zh-CN" altLang="zh-CN" dirty="0"/>
              </a:p>
              <a:p>
                <a:r>
                  <a:rPr lang="en-US" altLang="zh-CN" dirty="0"/>
                  <a:t> 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𝑠𝑖𝑛</m:t>
                    </m:r>
                    <m:r>
                      <a:rPr lang="en-US" altLang="zh-CN" i="1">
                        <a:latin typeface="Cambria Math"/>
                      </a:rPr>
                      <m:t>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𝑠𝑖𝑛</m:t>
                    </m:r>
                    <m:r>
                      <a:rPr lang="en-US" altLang="zh-CN" i="1">
                        <a:latin typeface="Cambria Math"/>
                      </a:rPr>
                      <m:t>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𝑁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𝑤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i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86" y="5751282"/>
                <a:ext cx="7924800" cy="923330"/>
              </a:xfrm>
              <a:prstGeom prst="rect">
                <a:avLst/>
              </a:prstGeom>
              <a:blipFill>
                <a:blip r:embed="rId5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673470" y="3447073"/>
            <a:ext cx="218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</a:t>
            </a:r>
            <a:r>
              <a:rPr lang="en-US" altLang="zh-CN" dirty="0"/>
              <a:t>Power spectrum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6887" y="3447073"/>
            <a:ext cx="19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fit Power spectrum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39487" y="5849965"/>
                <a:ext cx="2172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得到</a:t>
                </a:r>
                <a:r>
                  <a:rPr lang="en-US" altLang="zh-CN" dirty="0" err="1"/>
                  <a:t>ctf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𝑠𝑖𝑛</m:t>
                    </m:r>
                    <m:r>
                      <a:rPr lang="en-US" altLang="zh-CN" i="1">
                        <a:latin typeface="Cambria Math"/>
                      </a:rPr>
                      <m:t>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487" y="5849965"/>
                <a:ext cx="2172582" cy="369332"/>
              </a:xfrm>
              <a:prstGeom prst="rect">
                <a:avLst/>
              </a:prstGeom>
              <a:blipFill>
                <a:blip r:embed="rId6"/>
                <a:stretch>
                  <a:fillRect l="-2528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 bwMode="auto">
          <a:xfrm>
            <a:off x="6016870" y="5729898"/>
            <a:ext cx="29968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 descr="An external file that holds a picture, illustration, etc.&#10;Object name is gr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0" y="1347019"/>
            <a:ext cx="3258283" cy="225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286000" y="2798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数据预处理</a:t>
            </a:r>
            <a:r>
              <a:rPr lang="en-US" altLang="zh-CN" sz="3600" dirty="0" smtClean="0">
                <a:solidFill>
                  <a:schemeClr val="tx2"/>
                </a:solidFill>
                <a:latin typeface="+mj-ea"/>
              </a:rPr>
              <a:t>-CTF</a:t>
            </a:r>
            <a:r>
              <a:rPr lang="zh-CN" altLang="en-US" sz="3600" dirty="0">
                <a:solidFill>
                  <a:schemeClr val="tx2"/>
                </a:solidFill>
                <a:latin typeface="+mj-ea"/>
              </a:rPr>
              <a:t>矫</a:t>
            </a:r>
            <a:r>
              <a:rPr lang="zh-CN" altLang="en-US" sz="3600" dirty="0" smtClean="0">
                <a:solidFill>
                  <a:schemeClr val="tx2"/>
                </a:solidFill>
                <a:latin typeface="+mj-ea"/>
              </a:rPr>
              <a:t>正流程</a:t>
            </a:r>
            <a:endParaRPr lang="zh-CN" altLang="en-US" sz="3600" dirty="0">
              <a:solidFill>
                <a:schemeClr val="tx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8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1782</Words>
  <Application>Microsoft Office PowerPoint</Application>
  <PresentationFormat>宽屏</PresentationFormat>
  <Paragraphs>216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宋体</vt:lpstr>
      <vt:lpstr>微软雅黑</vt:lpstr>
      <vt:lpstr>Arial</vt:lpstr>
      <vt:lpstr>Arial</vt:lpstr>
      <vt:lpstr>Calibri</vt:lpstr>
      <vt:lpstr>Cambria Math</vt:lpstr>
      <vt:lpstr>Office 主题</vt:lpstr>
      <vt:lpstr>冷冻电镜三维重构</vt:lpstr>
      <vt:lpstr>电镜成像原理与电镜数据处理</vt:lpstr>
      <vt:lpstr>冷冻电镜三维重构的基本流程</vt:lpstr>
      <vt:lpstr>数据预处理</vt:lpstr>
      <vt:lpstr>数据预处理-BIM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为何CTF校正：图像复原的一般模型</vt:lpstr>
      <vt:lpstr>图像复原的一般模型</vt:lpstr>
      <vt:lpstr>实空间像素点与傅里叶空间频率的关系</vt:lpstr>
      <vt:lpstr>CTF 函数的问题</vt:lpstr>
      <vt:lpstr>Wiener Filter</vt:lpstr>
      <vt:lpstr>数据处理过程中的图像复原</vt:lpstr>
      <vt:lpstr>PowerPoint 演示文稿</vt:lpstr>
      <vt:lpstr>PowerPoint 演示文稿</vt:lpstr>
      <vt:lpstr>PowerPoint 演示文稿</vt:lpstr>
      <vt:lpstr>分类及重构</vt:lpstr>
      <vt:lpstr>颗粒对中及分类</vt:lpstr>
      <vt:lpstr>2D Image Rotational Alignment  </vt:lpstr>
      <vt:lpstr>2D Image Translational Alignment  - CCF</vt:lpstr>
      <vt:lpstr>Multivariate Data Analysis - Eigenimages</vt:lpstr>
      <vt:lpstr>PowerPoint 演示文稿</vt:lpstr>
      <vt:lpstr>Maximum Likelihood Method</vt:lpstr>
      <vt:lpstr>Maximum Likelihood Method</vt:lpstr>
      <vt:lpstr>Maximum Likelihood Method</vt:lpstr>
      <vt:lpstr>PowerPoint 演示文稿</vt:lpstr>
      <vt:lpstr>PowerPoint 演示文稿</vt:lpstr>
      <vt:lpstr>Iterative Refinement - Bayesian Method</vt:lpstr>
      <vt:lpstr>Iterative Refinement - Bayesian Method</vt:lpstr>
      <vt:lpstr>初始模型</vt:lpstr>
      <vt:lpstr>PowerPoint 演示文稿</vt:lpstr>
      <vt:lpstr>PowerPoint 演示文稿</vt:lpstr>
      <vt:lpstr>PowerPoint 演示文稿</vt:lpstr>
      <vt:lpstr>分辨率评估- FSC</vt:lpstr>
      <vt:lpstr>PowerPoint 演示文稿</vt:lpstr>
      <vt:lpstr>冷冻电镜数据处理常用软件</vt:lpstr>
      <vt:lpstr>RELION</vt:lpstr>
      <vt:lpstr>cryoSPARC</vt:lpstr>
      <vt:lpstr>原子建模及精修</vt:lpstr>
      <vt:lpstr>模型分析及展示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冷冻电镜三维重构</dc:title>
  <dc:creator>wyw</dc:creator>
  <cp:lastModifiedBy>wyw</cp:lastModifiedBy>
  <cp:revision>73</cp:revision>
  <dcterms:created xsi:type="dcterms:W3CDTF">2022-09-17T10:21:55Z</dcterms:created>
  <dcterms:modified xsi:type="dcterms:W3CDTF">2022-10-11T13:48:41Z</dcterms:modified>
</cp:coreProperties>
</file>